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80" r:id="rId2"/>
    <p:sldId id="293" r:id="rId3"/>
    <p:sldId id="294" r:id="rId4"/>
    <p:sldId id="295" r:id="rId5"/>
    <p:sldId id="366" r:id="rId6"/>
    <p:sldId id="374" r:id="rId7"/>
    <p:sldId id="367" r:id="rId8"/>
    <p:sldId id="368" r:id="rId9"/>
    <p:sldId id="340" r:id="rId10"/>
    <p:sldId id="341" r:id="rId11"/>
    <p:sldId id="342" r:id="rId12"/>
    <p:sldId id="351" r:id="rId13"/>
    <p:sldId id="352" r:id="rId14"/>
    <p:sldId id="369" r:id="rId15"/>
    <p:sldId id="376" r:id="rId16"/>
    <p:sldId id="345" r:id="rId17"/>
    <p:sldId id="346" r:id="rId18"/>
    <p:sldId id="370" r:id="rId19"/>
    <p:sldId id="371" r:id="rId20"/>
    <p:sldId id="363" r:id="rId21"/>
    <p:sldId id="348" r:id="rId22"/>
    <p:sldId id="349" r:id="rId23"/>
    <p:sldId id="350" r:id="rId24"/>
    <p:sldId id="372" r:id="rId25"/>
    <p:sldId id="377" r:id="rId26"/>
    <p:sldId id="364" r:id="rId27"/>
    <p:sldId id="365" r:id="rId28"/>
    <p:sldId id="378" r:id="rId29"/>
    <p:sldId id="310" r:id="rId30"/>
    <p:sldId id="379" r:id="rId31"/>
    <p:sldId id="319" r:id="rId32"/>
    <p:sldId id="321" r:id="rId33"/>
    <p:sldId id="324" r:id="rId34"/>
    <p:sldId id="361" r:id="rId35"/>
    <p:sldId id="332" r:id="rId36"/>
    <p:sldId id="360" r:id="rId37"/>
    <p:sldId id="325" r:id="rId38"/>
    <p:sldId id="334" r:id="rId39"/>
    <p:sldId id="373" r:id="rId40"/>
    <p:sldId id="322" r:id="rId41"/>
    <p:sldId id="326" r:id="rId42"/>
    <p:sldId id="330" r:id="rId43"/>
    <p:sldId id="327" r:id="rId44"/>
    <p:sldId id="38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9999"/>
    <a:srgbClr val="2784BD"/>
    <a:srgbClr val="600000"/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9238" autoAdjust="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38986337834472"/>
          <c:y val="5.625033397731552E-2"/>
          <c:w val="0.66076438038287189"/>
          <c:h val="0.58558656973609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-6.5580166878958164E-17"/>
                  <c:y val="3.06522063450700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24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HCF</c:v>
                </c:pt>
                <c:pt idx="1">
                  <c:v>CNN w/o angle</c:v>
                </c:pt>
                <c:pt idx="2">
                  <c:v>Proposed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62</c:v>
                </c:pt>
                <c:pt idx="1">
                  <c:v>72.3</c:v>
                </c:pt>
                <c:pt idx="2">
                  <c:v>75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2"/>
        <c:overlap val="31"/>
        <c:axId val="370113672"/>
        <c:axId val="370114064"/>
      </c:barChart>
      <c:catAx>
        <c:axId val="370113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114064"/>
        <c:crosses val="autoZero"/>
        <c:auto val="1"/>
        <c:lblAlgn val="ctr"/>
        <c:lblOffset val="100"/>
        <c:noMultiLvlLbl val="0"/>
      </c:catAx>
      <c:valAx>
        <c:axId val="370114064"/>
        <c:scaling>
          <c:orientation val="minMax"/>
          <c:max val="76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F-measure[%]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11367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1497088034297"/>
          <c:y val="4.1409317258523232E-2"/>
          <c:w val="0.75885029119657033"/>
          <c:h val="0.62698349602432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CNN w/o angle</c:v>
                </c:pt>
              </c:strCache>
            </c:strRef>
          </c:tx>
          <c:spPr>
            <a:solidFill>
              <a:schemeClr val="accent6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</c:v>
                </c:pt>
                <c:pt idx="1">
                  <c:v>70.099999999999994</c:v>
                </c:pt>
                <c:pt idx="2">
                  <c:v>73.2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Proposed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70</c:v>
                </c:pt>
                <c:pt idx="1">
                  <c:v>72.3</c:v>
                </c:pt>
                <c:pt idx="2">
                  <c:v>74.25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0114848"/>
        <c:axId val="370115240"/>
      </c:barChart>
      <c:catAx>
        <c:axId val="370114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Training Data </a:t>
                </a:r>
                <a:r>
                  <a:rPr lang="en-US" altLang="ja-JP" sz="2400" b="0" i="0" u="none" strike="noStrike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24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115240"/>
        <c:crosses val="autoZero"/>
        <c:auto val="1"/>
        <c:lblAlgn val="ctr"/>
        <c:lblOffset val="100"/>
        <c:noMultiLvlLbl val="0"/>
      </c:catAx>
      <c:valAx>
        <c:axId val="370115240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ja-JP" sz="24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Accuracy </a:t>
                </a:r>
                <a:r>
                  <a:rPr lang="en-US" altLang="ja-JP" sz="2400" b="0" i="0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ja-JP" altLang="ja-JP" sz="2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ja-JP" sz="2400" b="0" i="0" u="none" strike="noStrike" kern="1200" baseline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114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14944829817977"/>
          <c:y val="4.6313273027482046E-2"/>
          <c:w val="0.53389087599283103"/>
          <c:h val="0.12657279753644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PCA-K</c:v>
                </c:pt>
              </c:strCache>
            </c:strRef>
          </c:tx>
          <c:spPr>
            <a:pattFill prst="dkUp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0.32</c:v>
                </c:pt>
                <c:pt idx="1">
                  <c:v>0.59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SAE-K</c:v>
                </c:pt>
              </c:strCache>
            </c:strRef>
          </c:tx>
          <c:spPr>
            <a:pattFill prst="dkUpDiag">
              <a:fgClr>
                <a:schemeClr val="accent2"/>
              </a:fgClr>
              <a:bgClr>
                <a:schemeClr val="bg1"/>
              </a:bgClr>
            </a:pattFill>
            <a:ln w="28575">
              <a:solidFill>
                <a:schemeClr val="accent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0.72</c:v>
                </c:pt>
              </c:numCache>
            </c:numRef>
          </c:val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Proposed</c:v>
                </c:pt>
              </c:strCache>
            </c:strRef>
          </c:tx>
          <c:spPr>
            <a:pattFill prst="dkUp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80209B6A-D186-4908-94C7-D6D16B464AD5}" type="VALUE">
                      <a:rPr lang="en-US" b="1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0.66</c:v>
                </c:pt>
                <c:pt idx="1">
                  <c:v>0.76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0116808"/>
        <c:axId val="370117200"/>
      </c:barChart>
      <c:catAx>
        <c:axId val="37011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370117200"/>
        <c:crosses val="autoZero"/>
        <c:auto val="1"/>
        <c:lblAlgn val="ctr"/>
        <c:lblOffset val="100"/>
        <c:noMultiLvlLbl val="0"/>
      </c:catAx>
      <c:valAx>
        <c:axId val="370117200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370116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4349510051399546E-2"/>
          <c:y val="1.9621334003514332E-2"/>
          <c:w val="0.31868346014506682"/>
          <c:h val="0.25083068797237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5E671-4C91-4544-B9D6-32B1D189970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7C7440-A1F3-400A-B2A6-2A363B5A6B80}">
      <dgm:prSet phldrT="[Text]" custT="1"/>
      <dgm:spPr>
        <a:solidFill>
          <a:schemeClr val="accent4">
            <a:lumMod val="20000"/>
            <a:lumOff val="8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sz="3600" dirty="0" smtClean="0">
              <a:solidFill>
                <a:sysClr val="windowText" lastClr="000000"/>
              </a:solidFill>
            </a:rPr>
            <a:t>Computer Vision</a:t>
          </a:r>
          <a:endParaRPr lang="en-US" sz="3600" dirty="0">
            <a:solidFill>
              <a:sysClr val="windowText" lastClr="000000"/>
            </a:solidFill>
          </a:endParaRPr>
        </a:p>
      </dgm:t>
    </dgm:pt>
    <dgm:pt modelId="{4CF1579C-0B40-451A-A7B3-9A422CCE42CD}" type="parTrans" cxnId="{B99ACCB1-95AA-4978-81E4-3A84B02D25F8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F3F940CC-2B9A-48D7-A1D0-B64EB3010464}" type="sibTrans" cxnId="{B99ACCB1-95AA-4978-81E4-3A84B02D25F8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C336AEB0-5410-4B8D-9385-DCC71FC0B8E9}">
      <dgm:prSet phldrT="[Text]" custT="1"/>
      <dgm:spPr>
        <a:solidFill>
          <a:schemeClr val="accent6">
            <a:lumMod val="40000"/>
            <a:lumOff val="6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sz="3600" dirty="0" smtClean="0">
              <a:solidFill>
                <a:sysClr val="windowText" lastClr="000000"/>
              </a:solidFill>
            </a:rPr>
            <a:t>Image Processing</a:t>
          </a:r>
          <a:endParaRPr lang="en-US" sz="3600" dirty="0">
            <a:solidFill>
              <a:sysClr val="windowText" lastClr="000000"/>
            </a:solidFill>
          </a:endParaRPr>
        </a:p>
      </dgm:t>
    </dgm:pt>
    <dgm:pt modelId="{EF6402C2-F121-40E7-A11D-CB2D099E5505}" type="parTrans" cxnId="{39BBA5C8-1F89-4BE7-B225-1837E8B23805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26BBA5F2-2D4F-4436-B378-0390AAB05CD7}" type="sibTrans" cxnId="{39BBA5C8-1F89-4BE7-B225-1837E8B23805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5D03F1AC-06BE-4EAB-AB51-FD7D0BA5FEB1}">
      <dgm:prSet phldrT="[Text]" custT="1"/>
      <dgm:spPr>
        <a:solidFill>
          <a:schemeClr val="accent2">
            <a:lumMod val="40000"/>
            <a:lumOff val="6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sz="3600" dirty="0" smtClean="0">
              <a:solidFill>
                <a:sysClr val="windowText" lastClr="000000"/>
              </a:solidFill>
            </a:rPr>
            <a:t>Deep Learning</a:t>
          </a:r>
          <a:endParaRPr lang="en-US" sz="3600" dirty="0">
            <a:solidFill>
              <a:sysClr val="windowText" lastClr="000000"/>
            </a:solidFill>
          </a:endParaRPr>
        </a:p>
      </dgm:t>
    </dgm:pt>
    <dgm:pt modelId="{D19E86B9-2728-4EF4-9C3D-6FA2473AFE99}" type="parTrans" cxnId="{3FD659FB-9A26-4052-8EDC-3E31046C47A2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1DB91AAB-263A-4E16-963F-06F9DB16D8DA}" type="sibTrans" cxnId="{3FD659FB-9A26-4052-8EDC-3E31046C47A2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3504A50B-47D4-45EE-AC92-DC7A0FFA8C28}">
      <dgm:prSet phldrT="[Text]" custT="1"/>
      <dgm:spPr>
        <a:solidFill>
          <a:schemeClr val="accent1">
            <a:lumMod val="40000"/>
            <a:lumOff val="6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sz="3600" dirty="0" smtClean="0">
              <a:solidFill>
                <a:sysClr val="windowText" lastClr="000000"/>
              </a:solidFill>
            </a:rPr>
            <a:t>Statistical Analysis</a:t>
          </a:r>
          <a:endParaRPr lang="en-US" sz="3600" dirty="0">
            <a:solidFill>
              <a:sysClr val="windowText" lastClr="000000"/>
            </a:solidFill>
          </a:endParaRPr>
        </a:p>
      </dgm:t>
    </dgm:pt>
    <dgm:pt modelId="{D7C2EE25-D7F1-487C-9D3E-4FE5D613790A}" type="parTrans" cxnId="{CC513CD0-BA94-4CC4-863F-A6E9B35CFC92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FC00A660-0B2A-4E21-B950-58D3FD14E6E5}" type="sibTrans" cxnId="{CC513CD0-BA94-4CC4-863F-A6E9B35CFC92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36E871E5-69F6-44FE-9A52-0328B1803FD6}" type="pres">
      <dgm:prSet presAssocID="{FAE5E671-4C91-4544-B9D6-32B1D189970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B1E0AF-06F9-4026-89AD-671326A24394}" type="pres">
      <dgm:prSet presAssocID="{467C7440-A1F3-400A-B2A6-2A363B5A6B8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48CEB-4D10-4C21-B321-6EF97FFBDF2A}" type="pres">
      <dgm:prSet presAssocID="{F3F940CC-2B9A-48D7-A1D0-B64EB3010464}" presName="sibTrans" presStyleCnt="0"/>
      <dgm:spPr/>
    </dgm:pt>
    <dgm:pt modelId="{516C29EE-DB80-4765-A6E5-7F8E9C7E3518}" type="pres">
      <dgm:prSet presAssocID="{C336AEB0-5410-4B8D-9385-DCC71FC0B8E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DF31C7-F574-4F4B-9ED4-5B5B23FF858B}" type="pres">
      <dgm:prSet presAssocID="{26BBA5F2-2D4F-4436-B378-0390AAB05CD7}" presName="sibTrans" presStyleCnt="0"/>
      <dgm:spPr/>
    </dgm:pt>
    <dgm:pt modelId="{D2BBED41-7E97-4E6A-A964-9EB583B7EB9F}" type="pres">
      <dgm:prSet presAssocID="{5D03F1AC-06BE-4EAB-AB51-FD7D0BA5FE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3039E-5074-480C-9128-7BAA23BD251B}" type="pres">
      <dgm:prSet presAssocID="{1DB91AAB-263A-4E16-963F-06F9DB16D8DA}" presName="sibTrans" presStyleCnt="0"/>
      <dgm:spPr/>
    </dgm:pt>
    <dgm:pt modelId="{94539917-C50E-418C-B7C0-90F9DB624D1A}" type="pres">
      <dgm:prSet presAssocID="{3504A50B-47D4-45EE-AC92-DC7A0FFA8C2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AEDECA-EEED-48FA-A0A9-43D9D61E512F}" type="presOf" srcId="{3504A50B-47D4-45EE-AC92-DC7A0FFA8C28}" destId="{94539917-C50E-418C-B7C0-90F9DB624D1A}" srcOrd="0" destOrd="0" presId="urn:microsoft.com/office/officeart/2005/8/layout/default"/>
    <dgm:cxn modelId="{64E59823-9987-42F7-84BF-719906D1DA73}" type="presOf" srcId="{467C7440-A1F3-400A-B2A6-2A363B5A6B80}" destId="{ECB1E0AF-06F9-4026-89AD-671326A24394}" srcOrd="0" destOrd="0" presId="urn:microsoft.com/office/officeart/2005/8/layout/default"/>
    <dgm:cxn modelId="{8F0E5B2A-E1DB-4644-B030-411E85183DAC}" type="presOf" srcId="{C336AEB0-5410-4B8D-9385-DCC71FC0B8E9}" destId="{516C29EE-DB80-4765-A6E5-7F8E9C7E3518}" srcOrd="0" destOrd="0" presId="urn:microsoft.com/office/officeart/2005/8/layout/default"/>
    <dgm:cxn modelId="{B99ACCB1-95AA-4978-81E4-3A84B02D25F8}" srcId="{FAE5E671-4C91-4544-B9D6-32B1D189970B}" destId="{467C7440-A1F3-400A-B2A6-2A363B5A6B80}" srcOrd="0" destOrd="0" parTransId="{4CF1579C-0B40-451A-A7B3-9A422CCE42CD}" sibTransId="{F3F940CC-2B9A-48D7-A1D0-B64EB3010464}"/>
    <dgm:cxn modelId="{D6BCF791-6B22-4BCF-8861-1E24736E04AB}" type="presOf" srcId="{FAE5E671-4C91-4544-B9D6-32B1D189970B}" destId="{36E871E5-69F6-44FE-9A52-0328B1803FD6}" srcOrd="0" destOrd="0" presId="urn:microsoft.com/office/officeart/2005/8/layout/default"/>
    <dgm:cxn modelId="{CC513CD0-BA94-4CC4-863F-A6E9B35CFC92}" srcId="{FAE5E671-4C91-4544-B9D6-32B1D189970B}" destId="{3504A50B-47D4-45EE-AC92-DC7A0FFA8C28}" srcOrd="3" destOrd="0" parTransId="{D7C2EE25-D7F1-487C-9D3E-4FE5D613790A}" sibTransId="{FC00A660-0B2A-4E21-B950-58D3FD14E6E5}"/>
    <dgm:cxn modelId="{F94B5C0E-7597-4A7B-840A-47A160E6A075}" type="presOf" srcId="{5D03F1AC-06BE-4EAB-AB51-FD7D0BA5FEB1}" destId="{D2BBED41-7E97-4E6A-A964-9EB583B7EB9F}" srcOrd="0" destOrd="0" presId="urn:microsoft.com/office/officeart/2005/8/layout/default"/>
    <dgm:cxn modelId="{39BBA5C8-1F89-4BE7-B225-1837E8B23805}" srcId="{FAE5E671-4C91-4544-B9D6-32B1D189970B}" destId="{C336AEB0-5410-4B8D-9385-DCC71FC0B8E9}" srcOrd="1" destOrd="0" parTransId="{EF6402C2-F121-40E7-A11D-CB2D099E5505}" sibTransId="{26BBA5F2-2D4F-4436-B378-0390AAB05CD7}"/>
    <dgm:cxn modelId="{3FD659FB-9A26-4052-8EDC-3E31046C47A2}" srcId="{FAE5E671-4C91-4544-B9D6-32B1D189970B}" destId="{5D03F1AC-06BE-4EAB-AB51-FD7D0BA5FEB1}" srcOrd="2" destOrd="0" parTransId="{D19E86B9-2728-4EF4-9C3D-6FA2473AFE99}" sibTransId="{1DB91AAB-263A-4E16-963F-06F9DB16D8DA}"/>
    <dgm:cxn modelId="{4E5B5F21-122E-44C7-839C-D7DD5037D096}" type="presParOf" srcId="{36E871E5-69F6-44FE-9A52-0328B1803FD6}" destId="{ECB1E0AF-06F9-4026-89AD-671326A24394}" srcOrd="0" destOrd="0" presId="urn:microsoft.com/office/officeart/2005/8/layout/default"/>
    <dgm:cxn modelId="{563B53AB-3316-43BA-9E8F-7CDBA5F5F3FF}" type="presParOf" srcId="{36E871E5-69F6-44FE-9A52-0328B1803FD6}" destId="{66A48CEB-4D10-4C21-B321-6EF97FFBDF2A}" srcOrd="1" destOrd="0" presId="urn:microsoft.com/office/officeart/2005/8/layout/default"/>
    <dgm:cxn modelId="{5A788F62-069A-46A6-B51D-82A0DC5B6065}" type="presParOf" srcId="{36E871E5-69F6-44FE-9A52-0328B1803FD6}" destId="{516C29EE-DB80-4765-A6E5-7F8E9C7E3518}" srcOrd="2" destOrd="0" presId="urn:microsoft.com/office/officeart/2005/8/layout/default"/>
    <dgm:cxn modelId="{25293728-1EF2-425F-9E62-EA4040EF755B}" type="presParOf" srcId="{36E871E5-69F6-44FE-9A52-0328B1803FD6}" destId="{FCDF31C7-F574-4F4B-9ED4-5B5B23FF858B}" srcOrd="3" destOrd="0" presId="urn:microsoft.com/office/officeart/2005/8/layout/default"/>
    <dgm:cxn modelId="{1B2988E6-C550-427B-8ED1-BEFE3DB53656}" type="presParOf" srcId="{36E871E5-69F6-44FE-9A52-0328B1803FD6}" destId="{D2BBED41-7E97-4E6A-A964-9EB583B7EB9F}" srcOrd="4" destOrd="0" presId="urn:microsoft.com/office/officeart/2005/8/layout/default"/>
    <dgm:cxn modelId="{F6DC0576-34DD-4564-832E-53A6B9303CA1}" type="presParOf" srcId="{36E871E5-69F6-44FE-9A52-0328B1803FD6}" destId="{7B03039E-5074-480C-9128-7BAA23BD251B}" srcOrd="5" destOrd="0" presId="urn:microsoft.com/office/officeart/2005/8/layout/default"/>
    <dgm:cxn modelId="{775054FF-0AB4-4DBF-837B-E4AAE078FFD0}" type="presParOf" srcId="{36E871E5-69F6-44FE-9A52-0328B1803FD6}" destId="{94539917-C50E-418C-B7C0-90F9DB624D1A}" srcOrd="6" destOrd="0" presId="urn:microsoft.com/office/officeart/2005/8/layout/defaul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F274A4-BB57-4A40-8ABB-49A7B7D229FF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333B6C-7247-4646-90E7-872D5CBC6D71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Geospatial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B193D68C-BA7C-4B3E-9472-73F284AA20B7}" type="parTrans" cxnId="{87C4B972-EE7B-4625-98D8-729B705E79AD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03CB59A6-CA10-44BB-97B2-DF526CE38F5F}" type="sibTrans" cxnId="{87C4B972-EE7B-4625-98D8-729B705E79AD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1A933CE-112D-48A8-A5EE-9F548A8F678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Healthcare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2DAD1B0F-E79B-430A-B2CB-82E313EE8750}" type="parTrans" cxnId="{BE4A01AC-AFF1-4B3A-8F2D-4DA165BF1C58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5D0BA34-E2F3-4839-9A4E-080F1D230FD2}" type="sibTrans" cxnId="{BE4A01AC-AFF1-4B3A-8F2D-4DA165BF1C58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EB038089-0F5F-45CA-9E3F-1C4A4EB81416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E-commerce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8A1B0416-34A6-4B18-8599-EDB826AF32C6}" type="parTrans" cxnId="{BEF5EBD0-091D-475D-B72C-0E3C0B76A202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74200433-0163-4DB6-A6CB-27F0C6995A77}" type="sibTrans" cxnId="{BEF5EBD0-091D-475D-B72C-0E3C0B76A202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8159B046-5C89-412B-97FA-280F1FE464B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Agriculture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05D3BD54-FAEC-458F-AB55-B7A32A35FF0E}" type="parTrans" cxnId="{67442B95-4FD9-4549-ACC9-B21A56667FE5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BFC80F24-B019-42B2-90A8-43E359F6A796}" type="sibTrans" cxnId="{67442B95-4FD9-4549-ACC9-B21A56667FE5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00537184-D5A7-4EC7-9D25-B58B090A9399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Security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B9865921-D8E7-484B-A836-D147267A3A5E}" type="parTrans" cxnId="{AEDFC0DE-8289-4DEF-A2CD-EDE6A7049BB1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7CB66C6-4956-4BB6-BA9B-79E043BE646D}" type="sibTrans" cxnId="{AEDFC0DE-8289-4DEF-A2CD-EDE6A7049BB1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2CCD6561-7C56-4242-ADDA-92032D59FC92}" type="pres">
      <dgm:prSet presAssocID="{E0F274A4-BB57-4A40-8ABB-49A7B7D229F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16466A3-928E-4F53-8747-F2F533592C45}" type="pres">
      <dgm:prSet presAssocID="{D4333B6C-7247-4646-90E7-872D5CBC6D71}" presName="vertOne" presStyleCnt="0"/>
      <dgm:spPr/>
    </dgm:pt>
    <dgm:pt modelId="{19762882-5DF3-481C-BC71-9DA95A01E32B}" type="pres">
      <dgm:prSet presAssocID="{D4333B6C-7247-4646-90E7-872D5CBC6D71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DCEECE-6B5A-459C-8367-0D0B5C7E729E}" type="pres">
      <dgm:prSet presAssocID="{D4333B6C-7247-4646-90E7-872D5CBC6D71}" presName="parTransOne" presStyleCnt="0"/>
      <dgm:spPr/>
    </dgm:pt>
    <dgm:pt modelId="{3C821186-222E-4536-8F8B-FBE460BE37FF}" type="pres">
      <dgm:prSet presAssocID="{D4333B6C-7247-4646-90E7-872D5CBC6D71}" presName="horzOne" presStyleCnt="0"/>
      <dgm:spPr/>
    </dgm:pt>
    <dgm:pt modelId="{F2EC7354-A4D2-4931-A454-D52F5EE10FC0}" type="pres">
      <dgm:prSet presAssocID="{11A933CE-112D-48A8-A5EE-9F548A8F678A}" presName="vertTwo" presStyleCnt="0"/>
      <dgm:spPr/>
    </dgm:pt>
    <dgm:pt modelId="{82B28177-79CE-4468-A73C-BC19E5C9F6E7}" type="pres">
      <dgm:prSet presAssocID="{11A933CE-112D-48A8-A5EE-9F548A8F678A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42E0-0FEA-4B3B-94A8-EBA380FA5F3E}" type="pres">
      <dgm:prSet presAssocID="{11A933CE-112D-48A8-A5EE-9F548A8F678A}" presName="parTransTwo" presStyleCnt="0"/>
      <dgm:spPr/>
    </dgm:pt>
    <dgm:pt modelId="{B3AEE19F-775F-42C8-A232-CEC2C227D177}" type="pres">
      <dgm:prSet presAssocID="{11A933CE-112D-48A8-A5EE-9F548A8F678A}" presName="horzTwo" presStyleCnt="0"/>
      <dgm:spPr/>
    </dgm:pt>
    <dgm:pt modelId="{F21B7CFE-3711-475B-8937-5C478D3A16BE}" type="pres">
      <dgm:prSet presAssocID="{EB038089-0F5F-45CA-9E3F-1C4A4EB81416}" presName="vertThree" presStyleCnt="0"/>
      <dgm:spPr/>
    </dgm:pt>
    <dgm:pt modelId="{14595415-059B-4580-BCD4-0284B133DD9B}" type="pres">
      <dgm:prSet presAssocID="{EB038089-0F5F-45CA-9E3F-1C4A4EB81416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11BE27-88E3-46F8-839E-E75587AD8C2E}" type="pres">
      <dgm:prSet presAssocID="{EB038089-0F5F-45CA-9E3F-1C4A4EB81416}" presName="parTransThree" presStyleCnt="0"/>
      <dgm:spPr/>
    </dgm:pt>
    <dgm:pt modelId="{088FC557-B0DB-4DE2-9674-F22806F7D453}" type="pres">
      <dgm:prSet presAssocID="{EB038089-0F5F-45CA-9E3F-1C4A4EB81416}" presName="horzThree" presStyleCnt="0"/>
      <dgm:spPr/>
    </dgm:pt>
    <dgm:pt modelId="{CA8804C1-6376-46BA-84B1-48A286064436}" type="pres">
      <dgm:prSet presAssocID="{8159B046-5C89-412B-97FA-280F1FE464B5}" presName="vertFour" presStyleCnt="0">
        <dgm:presLayoutVars>
          <dgm:chPref val="3"/>
        </dgm:presLayoutVars>
      </dgm:prSet>
      <dgm:spPr/>
    </dgm:pt>
    <dgm:pt modelId="{2CAC9F13-6AFA-4FBE-A5BE-0C87BA27E012}" type="pres">
      <dgm:prSet presAssocID="{8159B046-5C89-412B-97FA-280F1FE464B5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497591-5195-4F02-818F-9B7BFCEF4CD0}" type="pres">
      <dgm:prSet presAssocID="{8159B046-5C89-412B-97FA-280F1FE464B5}" presName="parTransFour" presStyleCnt="0"/>
      <dgm:spPr/>
    </dgm:pt>
    <dgm:pt modelId="{98C44A3E-8C1E-49AA-BE26-DE4AF5F77613}" type="pres">
      <dgm:prSet presAssocID="{8159B046-5C89-412B-97FA-280F1FE464B5}" presName="horzFour" presStyleCnt="0"/>
      <dgm:spPr/>
    </dgm:pt>
    <dgm:pt modelId="{E21D23CC-59DE-4D0F-89CA-B84D374CC16B}" type="pres">
      <dgm:prSet presAssocID="{00537184-D5A7-4EC7-9D25-B58B090A9399}" presName="vertFour" presStyleCnt="0">
        <dgm:presLayoutVars>
          <dgm:chPref val="3"/>
        </dgm:presLayoutVars>
      </dgm:prSet>
      <dgm:spPr/>
    </dgm:pt>
    <dgm:pt modelId="{765B6967-675F-47F9-9FE4-EB1F869FF917}" type="pres">
      <dgm:prSet presAssocID="{00537184-D5A7-4EC7-9D25-B58B090A9399}" presName="txFour" presStyleLbl="node4" presStyleIdx="1" presStyleCnt="2" custLinFactNeighborY="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728993-BB58-4367-9310-C7CEFC751D44}" type="pres">
      <dgm:prSet presAssocID="{00537184-D5A7-4EC7-9D25-B58B090A9399}" presName="horzFour" presStyleCnt="0"/>
      <dgm:spPr/>
    </dgm:pt>
  </dgm:ptLst>
  <dgm:cxnLst>
    <dgm:cxn modelId="{98BD47DD-5711-4E23-8BB7-E6E44E8783E5}" type="presOf" srcId="{11A933CE-112D-48A8-A5EE-9F548A8F678A}" destId="{82B28177-79CE-4468-A73C-BC19E5C9F6E7}" srcOrd="0" destOrd="0" presId="urn:microsoft.com/office/officeart/2005/8/layout/hierarchy4"/>
    <dgm:cxn modelId="{87C4B972-EE7B-4625-98D8-729B705E79AD}" srcId="{E0F274A4-BB57-4A40-8ABB-49A7B7D229FF}" destId="{D4333B6C-7247-4646-90E7-872D5CBC6D71}" srcOrd="0" destOrd="0" parTransId="{B193D68C-BA7C-4B3E-9472-73F284AA20B7}" sibTransId="{03CB59A6-CA10-44BB-97B2-DF526CE38F5F}"/>
    <dgm:cxn modelId="{3E705C6E-375B-4104-8236-462942F05CA3}" type="presOf" srcId="{E0F274A4-BB57-4A40-8ABB-49A7B7D229FF}" destId="{2CCD6561-7C56-4242-ADDA-92032D59FC92}" srcOrd="0" destOrd="0" presId="urn:microsoft.com/office/officeart/2005/8/layout/hierarchy4"/>
    <dgm:cxn modelId="{BEF5EBD0-091D-475D-B72C-0E3C0B76A202}" srcId="{11A933CE-112D-48A8-A5EE-9F548A8F678A}" destId="{EB038089-0F5F-45CA-9E3F-1C4A4EB81416}" srcOrd="0" destOrd="0" parTransId="{8A1B0416-34A6-4B18-8599-EDB826AF32C6}" sibTransId="{74200433-0163-4DB6-A6CB-27F0C6995A77}"/>
    <dgm:cxn modelId="{89CD8E69-E043-425F-AC21-62419376F70F}" type="presOf" srcId="{EB038089-0F5F-45CA-9E3F-1C4A4EB81416}" destId="{14595415-059B-4580-BCD4-0284B133DD9B}" srcOrd="0" destOrd="0" presId="urn:microsoft.com/office/officeart/2005/8/layout/hierarchy4"/>
    <dgm:cxn modelId="{BE4A01AC-AFF1-4B3A-8F2D-4DA165BF1C58}" srcId="{D4333B6C-7247-4646-90E7-872D5CBC6D71}" destId="{11A933CE-112D-48A8-A5EE-9F548A8F678A}" srcOrd="0" destOrd="0" parTransId="{2DAD1B0F-E79B-430A-B2CB-82E313EE8750}" sibTransId="{C5D0BA34-E2F3-4839-9A4E-080F1D230FD2}"/>
    <dgm:cxn modelId="{AEDFC0DE-8289-4DEF-A2CD-EDE6A7049BB1}" srcId="{8159B046-5C89-412B-97FA-280F1FE464B5}" destId="{00537184-D5A7-4EC7-9D25-B58B090A9399}" srcOrd="0" destOrd="0" parTransId="{B9865921-D8E7-484B-A836-D147267A3A5E}" sibTransId="{C7CB66C6-4956-4BB6-BA9B-79E043BE646D}"/>
    <dgm:cxn modelId="{67442B95-4FD9-4549-ACC9-B21A56667FE5}" srcId="{EB038089-0F5F-45CA-9E3F-1C4A4EB81416}" destId="{8159B046-5C89-412B-97FA-280F1FE464B5}" srcOrd="0" destOrd="0" parTransId="{05D3BD54-FAEC-458F-AB55-B7A32A35FF0E}" sibTransId="{BFC80F24-B019-42B2-90A8-43E359F6A796}"/>
    <dgm:cxn modelId="{E1C3E3D4-D963-4029-9D7B-FBE4B39B8353}" type="presOf" srcId="{8159B046-5C89-412B-97FA-280F1FE464B5}" destId="{2CAC9F13-6AFA-4FBE-A5BE-0C87BA27E012}" srcOrd="0" destOrd="0" presId="urn:microsoft.com/office/officeart/2005/8/layout/hierarchy4"/>
    <dgm:cxn modelId="{D669CD14-9B94-41DA-9BDA-BEEB00F1ADB8}" type="presOf" srcId="{D4333B6C-7247-4646-90E7-872D5CBC6D71}" destId="{19762882-5DF3-481C-BC71-9DA95A01E32B}" srcOrd="0" destOrd="0" presId="urn:microsoft.com/office/officeart/2005/8/layout/hierarchy4"/>
    <dgm:cxn modelId="{02127CBF-56C9-456B-A9E6-0815B51FFFD3}" type="presOf" srcId="{00537184-D5A7-4EC7-9D25-B58B090A9399}" destId="{765B6967-675F-47F9-9FE4-EB1F869FF917}" srcOrd="0" destOrd="0" presId="urn:microsoft.com/office/officeart/2005/8/layout/hierarchy4"/>
    <dgm:cxn modelId="{29B6D95D-667C-4BE5-8095-7827E1E983F1}" type="presParOf" srcId="{2CCD6561-7C56-4242-ADDA-92032D59FC92}" destId="{B16466A3-928E-4F53-8747-F2F533592C45}" srcOrd="0" destOrd="0" presId="urn:microsoft.com/office/officeart/2005/8/layout/hierarchy4"/>
    <dgm:cxn modelId="{EACF9E08-858D-4D66-B1C4-029BB399FAE8}" type="presParOf" srcId="{B16466A3-928E-4F53-8747-F2F533592C45}" destId="{19762882-5DF3-481C-BC71-9DA95A01E32B}" srcOrd="0" destOrd="0" presId="urn:microsoft.com/office/officeart/2005/8/layout/hierarchy4"/>
    <dgm:cxn modelId="{495DC67B-23F8-4BE4-89F8-DF421921B35B}" type="presParOf" srcId="{B16466A3-928E-4F53-8747-F2F533592C45}" destId="{76DCEECE-6B5A-459C-8367-0D0B5C7E729E}" srcOrd="1" destOrd="0" presId="urn:microsoft.com/office/officeart/2005/8/layout/hierarchy4"/>
    <dgm:cxn modelId="{47CF35E2-643D-494F-A12B-766E5100EF29}" type="presParOf" srcId="{B16466A3-928E-4F53-8747-F2F533592C45}" destId="{3C821186-222E-4536-8F8B-FBE460BE37FF}" srcOrd="2" destOrd="0" presId="urn:microsoft.com/office/officeart/2005/8/layout/hierarchy4"/>
    <dgm:cxn modelId="{1C954AB0-21BF-44E3-B016-CCC88EEB7BBA}" type="presParOf" srcId="{3C821186-222E-4536-8F8B-FBE460BE37FF}" destId="{F2EC7354-A4D2-4931-A454-D52F5EE10FC0}" srcOrd="0" destOrd="0" presId="urn:microsoft.com/office/officeart/2005/8/layout/hierarchy4"/>
    <dgm:cxn modelId="{B48B4969-F7A0-430C-913E-5242D216B555}" type="presParOf" srcId="{F2EC7354-A4D2-4931-A454-D52F5EE10FC0}" destId="{82B28177-79CE-4468-A73C-BC19E5C9F6E7}" srcOrd="0" destOrd="0" presId="urn:microsoft.com/office/officeart/2005/8/layout/hierarchy4"/>
    <dgm:cxn modelId="{45A7E7C4-D71B-4634-B9D8-391BE25152DD}" type="presParOf" srcId="{F2EC7354-A4D2-4931-A454-D52F5EE10FC0}" destId="{0A5542E0-0FEA-4B3B-94A8-EBA380FA5F3E}" srcOrd="1" destOrd="0" presId="urn:microsoft.com/office/officeart/2005/8/layout/hierarchy4"/>
    <dgm:cxn modelId="{5E0A17B3-44C9-4358-961B-933F744FDAD8}" type="presParOf" srcId="{F2EC7354-A4D2-4931-A454-D52F5EE10FC0}" destId="{B3AEE19F-775F-42C8-A232-CEC2C227D177}" srcOrd="2" destOrd="0" presId="urn:microsoft.com/office/officeart/2005/8/layout/hierarchy4"/>
    <dgm:cxn modelId="{9F8F65B3-E31D-48E7-9E41-1E1039202565}" type="presParOf" srcId="{B3AEE19F-775F-42C8-A232-CEC2C227D177}" destId="{F21B7CFE-3711-475B-8937-5C478D3A16BE}" srcOrd="0" destOrd="0" presId="urn:microsoft.com/office/officeart/2005/8/layout/hierarchy4"/>
    <dgm:cxn modelId="{19112678-5F5E-4036-BABE-D1F2D5AF77C0}" type="presParOf" srcId="{F21B7CFE-3711-475B-8937-5C478D3A16BE}" destId="{14595415-059B-4580-BCD4-0284B133DD9B}" srcOrd="0" destOrd="0" presId="urn:microsoft.com/office/officeart/2005/8/layout/hierarchy4"/>
    <dgm:cxn modelId="{EA4F3634-C5B7-4F67-BB74-418E7D28E6E9}" type="presParOf" srcId="{F21B7CFE-3711-475B-8937-5C478D3A16BE}" destId="{F711BE27-88E3-46F8-839E-E75587AD8C2E}" srcOrd="1" destOrd="0" presId="urn:microsoft.com/office/officeart/2005/8/layout/hierarchy4"/>
    <dgm:cxn modelId="{8686F904-4342-4A61-BFFE-E3FABE240B90}" type="presParOf" srcId="{F21B7CFE-3711-475B-8937-5C478D3A16BE}" destId="{088FC557-B0DB-4DE2-9674-F22806F7D453}" srcOrd="2" destOrd="0" presId="urn:microsoft.com/office/officeart/2005/8/layout/hierarchy4"/>
    <dgm:cxn modelId="{54600E1A-905B-43E7-A3BC-6DE1738DE54B}" type="presParOf" srcId="{088FC557-B0DB-4DE2-9674-F22806F7D453}" destId="{CA8804C1-6376-46BA-84B1-48A286064436}" srcOrd="0" destOrd="0" presId="urn:microsoft.com/office/officeart/2005/8/layout/hierarchy4"/>
    <dgm:cxn modelId="{71DF1B1D-7998-43F7-842F-A06BDDF6755E}" type="presParOf" srcId="{CA8804C1-6376-46BA-84B1-48A286064436}" destId="{2CAC9F13-6AFA-4FBE-A5BE-0C87BA27E012}" srcOrd="0" destOrd="0" presId="urn:microsoft.com/office/officeart/2005/8/layout/hierarchy4"/>
    <dgm:cxn modelId="{BA213ACA-328A-493D-A43D-23CAC0E9B9B2}" type="presParOf" srcId="{CA8804C1-6376-46BA-84B1-48A286064436}" destId="{68497591-5195-4F02-818F-9B7BFCEF4CD0}" srcOrd="1" destOrd="0" presId="urn:microsoft.com/office/officeart/2005/8/layout/hierarchy4"/>
    <dgm:cxn modelId="{52CC7489-8D71-49FD-AE5C-2F6131513CF1}" type="presParOf" srcId="{CA8804C1-6376-46BA-84B1-48A286064436}" destId="{98C44A3E-8C1E-49AA-BE26-DE4AF5F77613}" srcOrd="2" destOrd="0" presId="urn:microsoft.com/office/officeart/2005/8/layout/hierarchy4"/>
    <dgm:cxn modelId="{61CFE3A9-6479-43B3-84B2-80980EE55E0B}" type="presParOf" srcId="{98C44A3E-8C1E-49AA-BE26-DE4AF5F77613}" destId="{E21D23CC-59DE-4D0F-89CA-B84D374CC16B}" srcOrd="0" destOrd="0" presId="urn:microsoft.com/office/officeart/2005/8/layout/hierarchy4"/>
    <dgm:cxn modelId="{2C0F45F9-4B97-4972-BE84-04544205E941}" type="presParOf" srcId="{E21D23CC-59DE-4D0F-89CA-B84D374CC16B}" destId="{765B6967-675F-47F9-9FE4-EB1F869FF917}" srcOrd="0" destOrd="0" presId="urn:microsoft.com/office/officeart/2005/8/layout/hierarchy4"/>
    <dgm:cxn modelId="{A51E3034-814D-4D54-86A5-8A7B0D9D1593}" type="presParOf" srcId="{E21D23CC-59DE-4D0F-89CA-B84D374CC16B}" destId="{5E728993-BB58-4367-9310-C7CEFC751D44}" srcOrd="1" destOrd="0" presId="urn:microsoft.com/office/officeart/2005/8/layout/hierarchy4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C0D159-6BA3-4EE8-B5C8-C6FD83A570C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953ABC6-686F-40B7-A513-D10569CF88C3}">
      <dgm:prSet phldrT="[Text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Types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F99EC5A-7A15-47A7-BC82-0453FD013A98}" type="par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09B07BD-6919-41C6-93CD-ECBD543F66B4}" type="sib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38D40F9-0817-4FAF-8F1A-103DE9721116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Primary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9FAF9A8-399D-4297-B13A-FA15A17B2D5D}" type="parTrans" cxnId="{2CE492B1-C239-4D40-AC24-0763282650AB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F9EBEEA-E1F1-4381-AC2B-7EDD9830D522}" type="sibTrans" cxnId="{2CE492B1-C239-4D40-AC24-0763282650A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FD124CC-073F-47DB-97FD-02B2CC426CD0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Secondary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95CCBC4-C744-481B-96B4-D79DE288A9EC}" type="parTrans" cxnId="{F1669739-8C10-46E7-8AE8-56CA53635D8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C25DC08-0AE6-4CB4-88EE-AB2C0C6449C1}" type="sibTrans" cxnId="{F1669739-8C10-46E7-8AE8-56CA53635D8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22B7010-2523-4EB8-B2DC-2A792448D95C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Meningioma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DD16E23-C785-45D2-879B-9026289FBCB3}" type="parTrans" cxnId="{6CD7FA55-2DC1-4C82-9B92-EC4D89C833F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8B9DD2C-A43D-487B-A107-3F9245FBC5BC}" type="sibTrans" cxnId="{6CD7FA55-2DC1-4C82-9B92-EC4D89C833FE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53AB75B-CAF3-45C2-9E1F-075F46B7998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Pituitary adenoma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17B6337-60CD-499B-9862-168BF1161326}" type="parTrans" cxnId="{6ECE02EB-AD23-4FEE-A9AF-F77916009C0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04B939D-8446-4B34-A329-B4D4ED3CDE78}" type="sibTrans" cxnId="{6ECE02EB-AD23-4FEE-A9AF-F77916009C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A4FC891-3B99-4402-88E1-0C3100F0747A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Glioma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13B5D0D-88E3-4690-BFEB-957A7F9CCAB6}" type="parTrans" cxnId="{A9D98181-7287-4F2E-B8D2-DF9BA9263CF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184BA8F-2926-4E41-BD2E-749F24869F1E}" type="sibTrans" cxnId="{A9D98181-7287-4F2E-B8D2-DF9BA9263CF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DC9EC16-F869-4936-A60E-AD1347F2B24B}" type="pres">
      <dgm:prSet presAssocID="{AEC0D159-6BA3-4EE8-B5C8-C6FD83A570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9E650D4-8A90-4E62-AE95-3F608B927FD1}" type="pres">
      <dgm:prSet presAssocID="{2953ABC6-686F-40B7-A513-D10569CF88C3}" presName="hierRoot1" presStyleCnt="0">
        <dgm:presLayoutVars>
          <dgm:hierBranch val="init"/>
        </dgm:presLayoutVars>
      </dgm:prSet>
      <dgm:spPr/>
    </dgm:pt>
    <dgm:pt modelId="{81758A39-6292-4976-A8CA-7BBFD2730577}" type="pres">
      <dgm:prSet presAssocID="{2953ABC6-686F-40B7-A513-D10569CF88C3}" presName="rootComposite1" presStyleCnt="0"/>
      <dgm:spPr/>
    </dgm:pt>
    <dgm:pt modelId="{4F5CD7A9-A068-4A9C-9000-F25DD52AFC10}" type="pres">
      <dgm:prSet presAssocID="{2953ABC6-686F-40B7-A513-D10569CF88C3}" presName="rootText1" presStyleLbl="node0" presStyleIdx="0" presStyleCnt="1" custScaleX="65044" custLinFactNeighborX="775" custLinFactNeighborY="-91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9690D-F79B-415D-B955-82D8C51AFFAE}" type="pres">
      <dgm:prSet presAssocID="{2953ABC6-686F-40B7-A513-D10569CF88C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66A4C84-50F9-4F41-B475-D826DA227D84}" type="pres">
      <dgm:prSet presAssocID="{2953ABC6-686F-40B7-A513-D10569CF88C3}" presName="hierChild2" presStyleCnt="0"/>
      <dgm:spPr/>
    </dgm:pt>
    <dgm:pt modelId="{3ACC2157-C75D-4B2B-BE90-F6B8FE5ED0B2}" type="pres">
      <dgm:prSet presAssocID="{99FAF9A8-399D-4297-B13A-FA15A17B2D5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16F5CD7D-599F-4F25-B720-91398441A3FC}" type="pres">
      <dgm:prSet presAssocID="{138D40F9-0817-4FAF-8F1A-103DE9721116}" presName="hierRoot2" presStyleCnt="0">
        <dgm:presLayoutVars>
          <dgm:hierBranch val="init"/>
        </dgm:presLayoutVars>
      </dgm:prSet>
      <dgm:spPr/>
    </dgm:pt>
    <dgm:pt modelId="{3B3F571B-1E07-4F55-99BF-74735F1495D1}" type="pres">
      <dgm:prSet presAssocID="{138D40F9-0817-4FAF-8F1A-103DE9721116}" presName="rootComposite" presStyleCnt="0"/>
      <dgm:spPr/>
    </dgm:pt>
    <dgm:pt modelId="{6CA8E5BF-9640-4478-BF9C-225ED6944801}" type="pres">
      <dgm:prSet presAssocID="{138D40F9-0817-4FAF-8F1A-103DE9721116}" presName="rootText" presStyleLbl="node2" presStyleIdx="0" presStyleCnt="2" custLinFactNeighborX="93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79B12-160B-4C70-AA31-FB3714D6BB5B}" type="pres">
      <dgm:prSet presAssocID="{138D40F9-0817-4FAF-8F1A-103DE9721116}" presName="rootConnector" presStyleLbl="node2" presStyleIdx="0" presStyleCnt="2"/>
      <dgm:spPr/>
      <dgm:t>
        <a:bodyPr/>
        <a:lstStyle/>
        <a:p>
          <a:endParaRPr lang="en-US"/>
        </a:p>
      </dgm:t>
    </dgm:pt>
    <dgm:pt modelId="{486FA957-6394-45C9-92C5-91FFCD44A253}" type="pres">
      <dgm:prSet presAssocID="{138D40F9-0817-4FAF-8F1A-103DE9721116}" presName="hierChild4" presStyleCnt="0"/>
      <dgm:spPr/>
    </dgm:pt>
    <dgm:pt modelId="{877CB97D-2113-43DD-A569-4279E354712A}" type="pres">
      <dgm:prSet presAssocID="{7DD16E23-C785-45D2-879B-9026289FBCB3}" presName="Name64" presStyleLbl="parChTrans1D3" presStyleIdx="0" presStyleCnt="3"/>
      <dgm:spPr/>
      <dgm:t>
        <a:bodyPr/>
        <a:lstStyle/>
        <a:p>
          <a:endParaRPr lang="en-US"/>
        </a:p>
      </dgm:t>
    </dgm:pt>
    <dgm:pt modelId="{8C38C52A-4C31-4DFE-B9AA-0DE1BFD89FCC}" type="pres">
      <dgm:prSet presAssocID="{B22B7010-2523-4EB8-B2DC-2A792448D95C}" presName="hierRoot2" presStyleCnt="0">
        <dgm:presLayoutVars>
          <dgm:hierBranch val="init"/>
        </dgm:presLayoutVars>
      </dgm:prSet>
      <dgm:spPr/>
    </dgm:pt>
    <dgm:pt modelId="{CD52E970-C37E-4EE8-9FEA-F4F7E141CD73}" type="pres">
      <dgm:prSet presAssocID="{B22B7010-2523-4EB8-B2DC-2A792448D95C}" presName="rootComposite" presStyleCnt="0"/>
      <dgm:spPr/>
    </dgm:pt>
    <dgm:pt modelId="{6E282E83-85B4-47FD-B7AA-EE02E1AA1241}" type="pres">
      <dgm:prSet presAssocID="{B22B7010-2523-4EB8-B2DC-2A792448D95C}" presName="rootText" presStyleLbl="node3" presStyleIdx="0" presStyleCnt="3" custLinFactY="-7133" custLinFactNeighborX="-36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D4CC59-3D30-43E1-9995-F8251586DC94}" type="pres">
      <dgm:prSet presAssocID="{B22B7010-2523-4EB8-B2DC-2A792448D95C}" presName="rootConnector" presStyleLbl="node3" presStyleIdx="0" presStyleCnt="3"/>
      <dgm:spPr/>
      <dgm:t>
        <a:bodyPr/>
        <a:lstStyle/>
        <a:p>
          <a:endParaRPr lang="en-US"/>
        </a:p>
      </dgm:t>
    </dgm:pt>
    <dgm:pt modelId="{948C41FE-E99C-4D35-B44C-E7DE82BE4241}" type="pres">
      <dgm:prSet presAssocID="{B22B7010-2523-4EB8-B2DC-2A792448D95C}" presName="hierChild4" presStyleCnt="0"/>
      <dgm:spPr/>
    </dgm:pt>
    <dgm:pt modelId="{E65E329D-638E-48EF-9D2A-1E6C9372E5CB}" type="pres">
      <dgm:prSet presAssocID="{B22B7010-2523-4EB8-B2DC-2A792448D95C}" presName="hierChild5" presStyleCnt="0"/>
      <dgm:spPr/>
    </dgm:pt>
    <dgm:pt modelId="{75BDFD12-2964-43F9-B9D2-029023A0060F}" type="pres">
      <dgm:prSet presAssocID="{A17B6337-60CD-499B-9862-168BF1161326}" presName="Name64" presStyleLbl="parChTrans1D3" presStyleIdx="1" presStyleCnt="3"/>
      <dgm:spPr/>
      <dgm:t>
        <a:bodyPr/>
        <a:lstStyle/>
        <a:p>
          <a:endParaRPr lang="en-US"/>
        </a:p>
      </dgm:t>
    </dgm:pt>
    <dgm:pt modelId="{438361DE-700F-4F8C-A8A8-49F73FFC7D3F}" type="pres">
      <dgm:prSet presAssocID="{553AB75B-CAF3-45C2-9E1F-075F46B7998F}" presName="hierRoot2" presStyleCnt="0">
        <dgm:presLayoutVars>
          <dgm:hierBranch val="init"/>
        </dgm:presLayoutVars>
      </dgm:prSet>
      <dgm:spPr/>
    </dgm:pt>
    <dgm:pt modelId="{3E50DFDC-21B9-4E7B-93D7-EBA9F06E989A}" type="pres">
      <dgm:prSet presAssocID="{553AB75B-CAF3-45C2-9E1F-075F46B7998F}" presName="rootComposite" presStyleCnt="0"/>
      <dgm:spPr/>
    </dgm:pt>
    <dgm:pt modelId="{B3A605CD-3110-400C-9C22-C46B76CB7ADC}" type="pres">
      <dgm:prSet presAssocID="{553AB75B-CAF3-45C2-9E1F-075F46B7998F}" presName="rootText" presStyleLbl="node3" presStyleIdx="1" presStyleCnt="3" custLinFactNeighborX="-524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A6F91C-EA42-4998-8BB8-9F3C5E326562}" type="pres">
      <dgm:prSet presAssocID="{553AB75B-CAF3-45C2-9E1F-075F46B7998F}" presName="rootConnector" presStyleLbl="node3" presStyleIdx="1" presStyleCnt="3"/>
      <dgm:spPr/>
      <dgm:t>
        <a:bodyPr/>
        <a:lstStyle/>
        <a:p>
          <a:endParaRPr lang="en-US"/>
        </a:p>
      </dgm:t>
    </dgm:pt>
    <dgm:pt modelId="{8B1760E0-123C-4501-981A-36555444994F}" type="pres">
      <dgm:prSet presAssocID="{553AB75B-CAF3-45C2-9E1F-075F46B7998F}" presName="hierChild4" presStyleCnt="0"/>
      <dgm:spPr/>
    </dgm:pt>
    <dgm:pt modelId="{1B180F15-E228-4AF5-AD83-10474611A768}" type="pres">
      <dgm:prSet presAssocID="{553AB75B-CAF3-45C2-9E1F-075F46B7998F}" presName="hierChild5" presStyleCnt="0"/>
      <dgm:spPr/>
    </dgm:pt>
    <dgm:pt modelId="{F63FFE24-05EA-4D98-9A5A-59266629DD48}" type="pres">
      <dgm:prSet presAssocID="{F13B5D0D-88E3-4690-BFEB-957A7F9CCAB6}" presName="Name64" presStyleLbl="parChTrans1D3" presStyleIdx="2" presStyleCnt="3"/>
      <dgm:spPr/>
      <dgm:t>
        <a:bodyPr/>
        <a:lstStyle/>
        <a:p>
          <a:endParaRPr lang="en-US"/>
        </a:p>
      </dgm:t>
    </dgm:pt>
    <dgm:pt modelId="{C63D9772-26F1-4F6F-9C3D-7C1588BA2BD4}" type="pres">
      <dgm:prSet presAssocID="{8A4FC891-3B99-4402-88E1-0C3100F0747A}" presName="hierRoot2" presStyleCnt="0">
        <dgm:presLayoutVars>
          <dgm:hierBranch val="init"/>
        </dgm:presLayoutVars>
      </dgm:prSet>
      <dgm:spPr/>
    </dgm:pt>
    <dgm:pt modelId="{50F7CE25-B49E-48F2-BCC3-0A8FBE81A141}" type="pres">
      <dgm:prSet presAssocID="{8A4FC891-3B99-4402-88E1-0C3100F0747A}" presName="rootComposite" presStyleCnt="0"/>
      <dgm:spPr/>
    </dgm:pt>
    <dgm:pt modelId="{C59A06D0-F091-400A-8E99-430DA8786530}" type="pres">
      <dgm:prSet presAssocID="{8A4FC891-3B99-4402-88E1-0C3100F0747A}" presName="rootText" presStyleLbl="node3" presStyleIdx="2" presStyleCnt="3" custScaleX="88248" custLinFactNeighborX="-404" custLinFactNeighborY="828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937BEB-6209-4A43-A866-4F30A10712AE}" type="pres">
      <dgm:prSet presAssocID="{8A4FC891-3B99-4402-88E1-0C3100F0747A}" presName="rootConnector" presStyleLbl="node3" presStyleIdx="2" presStyleCnt="3"/>
      <dgm:spPr/>
      <dgm:t>
        <a:bodyPr/>
        <a:lstStyle/>
        <a:p>
          <a:endParaRPr lang="en-US"/>
        </a:p>
      </dgm:t>
    </dgm:pt>
    <dgm:pt modelId="{BE1BA790-8C6D-4B1D-B89B-848EBEAE27DB}" type="pres">
      <dgm:prSet presAssocID="{8A4FC891-3B99-4402-88E1-0C3100F0747A}" presName="hierChild4" presStyleCnt="0"/>
      <dgm:spPr/>
    </dgm:pt>
    <dgm:pt modelId="{E6E64A60-06ED-44B0-882A-48D675A06052}" type="pres">
      <dgm:prSet presAssocID="{8A4FC891-3B99-4402-88E1-0C3100F0747A}" presName="hierChild5" presStyleCnt="0"/>
      <dgm:spPr/>
    </dgm:pt>
    <dgm:pt modelId="{B2B60366-06CB-4FF9-9625-DE0A339F001D}" type="pres">
      <dgm:prSet presAssocID="{138D40F9-0817-4FAF-8F1A-103DE9721116}" presName="hierChild5" presStyleCnt="0"/>
      <dgm:spPr/>
    </dgm:pt>
    <dgm:pt modelId="{C640FE6A-A861-447C-A2FD-C410257938A2}" type="pres">
      <dgm:prSet presAssocID="{395CCBC4-C744-481B-96B4-D79DE288A9E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80DBA369-D7AE-4B78-9370-995B9344BEEF}" type="pres">
      <dgm:prSet presAssocID="{5FD124CC-073F-47DB-97FD-02B2CC426CD0}" presName="hierRoot2" presStyleCnt="0">
        <dgm:presLayoutVars>
          <dgm:hierBranch val="init"/>
        </dgm:presLayoutVars>
      </dgm:prSet>
      <dgm:spPr/>
    </dgm:pt>
    <dgm:pt modelId="{370738C7-7675-47B7-B6A0-0AEB775B3D8E}" type="pres">
      <dgm:prSet presAssocID="{5FD124CC-073F-47DB-97FD-02B2CC426CD0}" presName="rootComposite" presStyleCnt="0"/>
      <dgm:spPr/>
    </dgm:pt>
    <dgm:pt modelId="{E2736225-46F0-4AD8-B4B7-7DF31E3DA2E7}" type="pres">
      <dgm:prSet presAssocID="{5FD124CC-073F-47DB-97FD-02B2CC426CD0}" presName="rootText" presStyleLbl="node2" presStyleIdx="1" presStyleCnt="2" custLinFactNeighborX="754" custLinFactNeighborY="-7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72EFE-4550-4478-8F51-60A620566002}" type="pres">
      <dgm:prSet presAssocID="{5FD124CC-073F-47DB-97FD-02B2CC426CD0}" presName="rootConnector" presStyleLbl="node2" presStyleIdx="1" presStyleCnt="2"/>
      <dgm:spPr/>
      <dgm:t>
        <a:bodyPr/>
        <a:lstStyle/>
        <a:p>
          <a:endParaRPr lang="en-US"/>
        </a:p>
      </dgm:t>
    </dgm:pt>
    <dgm:pt modelId="{17558CB1-7E3C-4EC6-80DF-CF9D9FC33AE1}" type="pres">
      <dgm:prSet presAssocID="{5FD124CC-073F-47DB-97FD-02B2CC426CD0}" presName="hierChild4" presStyleCnt="0"/>
      <dgm:spPr/>
    </dgm:pt>
    <dgm:pt modelId="{147F4470-8DE2-49AA-ABCD-9C4278ED1D35}" type="pres">
      <dgm:prSet presAssocID="{5FD124CC-073F-47DB-97FD-02B2CC426CD0}" presName="hierChild5" presStyleCnt="0"/>
      <dgm:spPr/>
    </dgm:pt>
    <dgm:pt modelId="{92D62A72-2F79-46EC-A401-7F9F53045D25}" type="pres">
      <dgm:prSet presAssocID="{2953ABC6-686F-40B7-A513-D10569CF88C3}" presName="hierChild3" presStyleCnt="0"/>
      <dgm:spPr/>
    </dgm:pt>
  </dgm:ptLst>
  <dgm:cxnLst>
    <dgm:cxn modelId="{91184A34-659A-4A4C-A8A6-F996111AE320}" type="presOf" srcId="{2953ABC6-686F-40B7-A513-D10569CF88C3}" destId="{A169690D-F79B-415D-B955-82D8C51AFFAE}" srcOrd="1" destOrd="0" presId="urn:microsoft.com/office/officeart/2009/3/layout/HorizontalOrganizationChart"/>
    <dgm:cxn modelId="{D6901E44-1F4D-4F39-8276-62AD4ED8DC86}" srcId="{AEC0D159-6BA3-4EE8-B5C8-C6FD83A570C1}" destId="{2953ABC6-686F-40B7-A513-D10569CF88C3}" srcOrd="0" destOrd="0" parTransId="{4F99EC5A-7A15-47A7-BC82-0453FD013A98}" sibTransId="{D09B07BD-6919-41C6-93CD-ECBD543F66B4}"/>
    <dgm:cxn modelId="{6ECE02EB-AD23-4FEE-A9AF-F77916009C09}" srcId="{138D40F9-0817-4FAF-8F1A-103DE9721116}" destId="{553AB75B-CAF3-45C2-9E1F-075F46B7998F}" srcOrd="1" destOrd="0" parTransId="{A17B6337-60CD-499B-9862-168BF1161326}" sibTransId="{504B939D-8446-4B34-A329-B4D4ED3CDE78}"/>
    <dgm:cxn modelId="{45375B60-16C6-48DF-A148-816E2B37513E}" type="presOf" srcId="{138D40F9-0817-4FAF-8F1A-103DE9721116}" destId="{41079B12-160B-4C70-AA31-FB3714D6BB5B}" srcOrd="1" destOrd="0" presId="urn:microsoft.com/office/officeart/2009/3/layout/HorizontalOrganizationChart"/>
    <dgm:cxn modelId="{A9D98181-7287-4F2E-B8D2-DF9BA9263CF6}" srcId="{138D40F9-0817-4FAF-8F1A-103DE9721116}" destId="{8A4FC891-3B99-4402-88E1-0C3100F0747A}" srcOrd="2" destOrd="0" parTransId="{F13B5D0D-88E3-4690-BFEB-957A7F9CCAB6}" sibTransId="{1184BA8F-2926-4E41-BD2E-749F24869F1E}"/>
    <dgm:cxn modelId="{4D163AE9-540C-427A-A8A4-FE89390D60CB}" type="presOf" srcId="{8A4FC891-3B99-4402-88E1-0C3100F0747A}" destId="{C59A06D0-F091-400A-8E99-430DA8786530}" srcOrd="0" destOrd="0" presId="urn:microsoft.com/office/officeart/2009/3/layout/HorizontalOrganizationChart"/>
    <dgm:cxn modelId="{3F718907-A9B4-4773-AB2D-3821BD77E984}" type="presOf" srcId="{8A4FC891-3B99-4402-88E1-0C3100F0747A}" destId="{DA937BEB-6209-4A43-A866-4F30A10712AE}" srcOrd="1" destOrd="0" presId="urn:microsoft.com/office/officeart/2009/3/layout/HorizontalOrganizationChart"/>
    <dgm:cxn modelId="{0D06336F-ED42-47D5-A769-4206D4445B7D}" type="presOf" srcId="{F13B5D0D-88E3-4690-BFEB-957A7F9CCAB6}" destId="{F63FFE24-05EA-4D98-9A5A-59266629DD48}" srcOrd="0" destOrd="0" presId="urn:microsoft.com/office/officeart/2009/3/layout/HorizontalOrganizationChart"/>
    <dgm:cxn modelId="{FE792298-CA2C-4282-AED5-2370F2427D92}" type="presOf" srcId="{2953ABC6-686F-40B7-A513-D10569CF88C3}" destId="{4F5CD7A9-A068-4A9C-9000-F25DD52AFC10}" srcOrd="0" destOrd="0" presId="urn:microsoft.com/office/officeart/2009/3/layout/HorizontalOrganizationChart"/>
    <dgm:cxn modelId="{F1669739-8C10-46E7-8AE8-56CA53635D8D}" srcId="{2953ABC6-686F-40B7-A513-D10569CF88C3}" destId="{5FD124CC-073F-47DB-97FD-02B2CC426CD0}" srcOrd="1" destOrd="0" parTransId="{395CCBC4-C744-481B-96B4-D79DE288A9EC}" sibTransId="{8C25DC08-0AE6-4CB4-88EE-AB2C0C6449C1}"/>
    <dgm:cxn modelId="{A114BA20-C106-46EA-A8E6-9D4F3FA5DEAC}" type="presOf" srcId="{553AB75B-CAF3-45C2-9E1F-075F46B7998F}" destId="{54A6F91C-EA42-4998-8BB8-9F3C5E326562}" srcOrd="1" destOrd="0" presId="urn:microsoft.com/office/officeart/2009/3/layout/HorizontalOrganizationChart"/>
    <dgm:cxn modelId="{2CE492B1-C239-4D40-AC24-0763282650AB}" srcId="{2953ABC6-686F-40B7-A513-D10569CF88C3}" destId="{138D40F9-0817-4FAF-8F1A-103DE9721116}" srcOrd="0" destOrd="0" parTransId="{99FAF9A8-399D-4297-B13A-FA15A17B2D5D}" sibTransId="{0F9EBEEA-E1F1-4381-AC2B-7EDD9830D522}"/>
    <dgm:cxn modelId="{1A5AF6B9-BAA7-4E46-AAB7-A365F454E4B1}" type="presOf" srcId="{138D40F9-0817-4FAF-8F1A-103DE9721116}" destId="{6CA8E5BF-9640-4478-BF9C-225ED6944801}" srcOrd="0" destOrd="0" presId="urn:microsoft.com/office/officeart/2009/3/layout/HorizontalOrganizationChart"/>
    <dgm:cxn modelId="{F0D5DB03-BC97-4CE7-A262-B5C15126607B}" type="presOf" srcId="{5FD124CC-073F-47DB-97FD-02B2CC426CD0}" destId="{ECC72EFE-4550-4478-8F51-60A620566002}" srcOrd="1" destOrd="0" presId="urn:microsoft.com/office/officeart/2009/3/layout/HorizontalOrganizationChart"/>
    <dgm:cxn modelId="{4254D1C0-41F1-4E76-BF11-DCAA6CCB2C97}" type="presOf" srcId="{553AB75B-CAF3-45C2-9E1F-075F46B7998F}" destId="{B3A605CD-3110-400C-9C22-C46B76CB7ADC}" srcOrd="0" destOrd="0" presId="urn:microsoft.com/office/officeart/2009/3/layout/HorizontalOrganizationChart"/>
    <dgm:cxn modelId="{CE8AC060-7614-4EA7-9876-0C80305A6BD2}" type="presOf" srcId="{5FD124CC-073F-47DB-97FD-02B2CC426CD0}" destId="{E2736225-46F0-4AD8-B4B7-7DF31E3DA2E7}" srcOrd="0" destOrd="0" presId="urn:microsoft.com/office/officeart/2009/3/layout/HorizontalOrganizationChart"/>
    <dgm:cxn modelId="{7C534BB4-ECC8-490E-9F0A-B9CA09319674}" type="presOf" srcId="{99FAF9A8-399D-4297-B13A-FA15A17B2D5D}" destId="{3ACC2157-C75D-4B2B-BE90-F6B8FE5ED0B2}" srcOrd="0" destOrd="0" presId="urn:microsoft.com/office/officeart/2009/3/layout/HorizontalOrganizationChart"/>
    <dgm:cxn modelId="{5CC1CDEB-FDFD-4269-907D-07C89079B98C}" type="presOf" srcId="{7DD16E23-C785-45D2-879B-9026289FBCB3}" destId="{877CB97D-2113-43DD-A569-4279E354712A}" srcOrd="0" destOrd="0" presId="urn:microsoft.com/office/officeart/2009/3/layout/HorizontalOrganizationChart"/>
    <dgm:cxn modelId="{CF7ECCCA-134E-4760-BB8A-C5B8D82ED612}" type="presOf" srcId="{B22B7010-2523-4EB8-B2DC-2A792448D95C}" destId="{6E282E83-85B4-47FD-B7AA-EE02E1AA1241}" srcOrd="0" destOrd="0" presId="urn:microsoft.com/office/officeart/2009/3/layout/HorizontalOrganizationChart"/>
    <dgm:cxn modelId="{715CE8DF-BDE9-4F23-AAAC-20A8787B08D8}" type="presOf" srcId="{395CCBC4-C744-481B-96B4-D79DE288A9EC}" destId="{C640FE6A-A861-447C-A2FD-C410257938A2}" srcOrd="0" destOrd="0" presId="urn:microsoft.com/office/officeart/2009/3/layout/HorizontalOrganizationChart"/>
    <dgm:cxn modelId="{5D2E69EE-5F7E-46A6-8D32-EAF6F54E5E69}" type="presOf" srcId="{AEC0D159-6BA3-4EE8-B5C8-C6FD83A570C1}" destId="{9DC9EC16-F869-4936-A60E-AD1347F2B24B}" srcOrd="0" destOrd="0" presId="urn:microsoft.com/office/officeart/2009/3/layout/HorizontalOrganizationChart"/>
    <dgm:cxn modelId="{56F359F5-B87F-4C54-BC08-60B7599CC6A9}" type="presOf" srcId="{A17B6337-60CD-499B-9862-168BF1161326}" destId="{75BDFD12-2964-43F9-B9D2-029023A0060F}" srcOrd="0" destOrd="0" presId="urn:microsoft.com/office/officeart/2009/3/layout/HorizontalOrganizationChart"/>
    <dgm:cxn modelId="{87E6C90C-E928-4FB7-A5C2-ACA512D5FD7B}" type="presOf" srcId="{B22B7010-2523-4EB8-B2DC-2A792448D95C}" destId="{B3D4CC59-3D30-43E1-9995-F8251586DC94}" srcOrd="1" destOrd="0" presId="urn:microsoft.com/office/officeart/2009/3/layout/HorizontalOrganizationChart"/>
    <dgm:cxn modelId="{6CD7FA55-2DC1-4C82-9B92-EC4D89C833FE}" srcId="{138D40F9-0817-4FAF-8F1A-103DE9721116}" destId="{B22B7010-2523-4EB8-B2DC-2A792448D95C}" srcOrd="0" destOrd="0" parTransId="{7DD16E23-C785-45D2-879B-9026289FBCB3}" sibTransId="{58B9DD2C-A43D-487B-A107-3F9245FBC5BC}"/>
    <dgm:cxn modelId="{682856FC-22E2-4B9D-9C9D-6FB03E9292F0}" type="presParOf" srcId="{9DC9EC16-F869-4936-A60E-AD1347F2B24B}" destId="{99E650D4-8A90-4E62-AE95-3F608B927FD1}" srcOrd="0" destOrd="0" presId="urn:microsoft.com/office/officeart/2009/3/layout/HorizontalOrganizationChart"/>
    <dgm:cxn modelId="{151BF4D2-9CDE-4BB3-A31B-ADA28544B747}" type="presParOf" srcId="{99E650D4-8A90-4E62-AE95-3F608B927FD1}" destId="{81758A39-6292-4976-A8CA-7BBFD2730577}" srcOrd="0" destOrd="0" presId="urn:microsoft.com/office/officeart/2009/3/layout/HorizontalOrganizationChart"/>
    <dgm:cxn modelId="{409296BE-E5BF-4A1F-8FFC-6E526A1950AB}" type="presParOf" srcId="{81758A39-6292-4976-A8CA-7BBFD2730577}" destId="{4F5CD7A9-A068-4A9C-9000-F25DD52AFC10}" srcOrd="0" destOrd="0" presId="urn:microsoft.com/office/officeart/2009/3/layout/HorizontalOrganizationChart"/>
    <dgm:cxn modelId="{09105E0F-4658-45E7-B2BA-1633A79A8D89}" type="presParOf" srcId="{81758A39-6292-4976-A8CA-7BBFD2730577}" destId="{A169690D-F79B-415D-B955-82D8C51AFFAE}" srcOrd="1" destOrd="0" presId="urn:microsoft.com/office/officeart/2009/3/layout/HorizontalOrganizationChart"/>
    <dgm:cxn modelId="{9D58869D-60BB-4B58-AC41-91DC2C9E5E8F}" type="presParOf" srcId="{99E650D4-8A90-4E62-AE95-3F608B927FD1}" destId="{E66A4C84-50F9-4F41-B475-D826DA227D84}" srcOrd="1" destOrd="0" presId="urn:microsoft.com/office/officeart/2009/3/layout/HorizontalOrganizationChart"/>
    <dgm:cxn modelId="{95350470-4B96-48D0-AF08-51E3D1A9E0EA}" type="presParOf" srcId="{E66A4C84-50F9-4F41-B475-D826DA227D84}" destId="{3ACC2157-C75D-4B2B-BE90-F6B8FE5ED0B2}" srcOrd="0" destOrd="0" presId="urn:microsoft.com/office/officeart/2009/3/layout/HorizontalOrganizationChart"/>
    <dgm:cxn modelId="{1DDDA41D-5805-4902-9351-E2962EC25EDC}" type="presParOf" srcId="{E66A4C84-50F9-4F41-B475-D826DA227D84}" destId="{16F5CD7D-599F-4F25-B720-91398441A3FC}" srcOrd="1" destOrd="0" presId="urn:microsoft.com/office/officeart/2009/3/layout/HorizontalOrganizationChart"/>
    <dgm:cxn modelId="{F6E2ECFC-3FBC-400A-8AAD-CDC776A37758}" type="presParOf" srcId="{16F5CD7D-599F-4F25-B720-91398441A3FC}" destId="{3B3F571B-1E07-4F55-99BF-74735F1495D1}" srcOrd="0" destOrd="0" presId="urn:microsoft.com/office/officeart/2009/3/layout/HorizontalOrganizationChart"/>
    <dgm:cxn modelId="{70857D7F-BECB-4C3F-AF23-732B698C142A}" type="presParOf" srcId="{3B3F571B-1E07-4F55-99BF-74735F1495D1}" destId="{6CA8E5BF-9640-4478-BF9C-225ED6944801}" srcOrd="0" destOrd="0" presId="urn:microsoft.com/office/officeart/2009/3/layout/HorizontalOrganizationChart"/>
    <dgm:cxn modelId="{CFAA7EE7-057C-4700-8020-C1EEC37A4BF4}" type="presParOf" srcId="{3B3F571B-1E07-4F55-99BF-74735F1495D1}" destId="{41079B12-160B-4C70-AA31-FB3714D6BB5B}" srcOrd="1" destOrd="0" presId="urn:microsoft.com/office/officeart/2009/3/layout/HorizontalOrganizationChart"/>
    <dgm:cxn modelId="{3FDB7CB0-C976-4D73-93EF-83909C473753}" type="presParOf" srcId="{16F5CD7D-599F-4F25-B720-91398441A3FC}" destId="{486FA957-6394-45C9-92C5-91FFCD44A253}" srcOrd="1" destOrd="0" presId="urn:microsoft.com/office/officeart/2009/3/layout/HorizontalOrganizationChart"/>
    <dgm:cxn modelId="{99FEFD17-F398-4203-9043-EF061CEB5434}" type="presParOf" srcId="{486FA957-6394-45C9-92C5-91FFCD44A253}" destId="{877CB97D-2113-43DD-A569-4279E354712A}" srcOrd="0" destOrd="0" presId="urn:microsoft.com/office/officeart/2009/3/layout/HorizontalOrganizationChart"/>
    <dgm:cxn modelId="{463548CC-3E14-4BB2-9101-E229A21B1F52}" type="presParOf" srcId="{486FA957-6394-45C9-92C5-91FFCD44A253}" destId="{8C38C52A-4C31-4DFE-B9AA-0DE1BFD89FCC}" srcOrd="1" destOrd="0" presId="urn:microsoft.com/office/officeart/2009/3/layout/HorizontalOrganizationChart"/>
    <dgm:cxn modelId="{218E63CA-B7F0-4C2F-9D04-88A3D2700FEB}" type="presParOf" srcId="{8C38C52A-4C31-4DFE-B9AA-0DE1BFD89FCC}" destId="{CD52E970-C37E-4EE8-9FEA-F4F7E141CD73}" srcOrd="0" destOrd="0" presId="urn:microsoft.com/office/officeart/2009/3/layout/HorizontalOrganizationChart"/>
    <dgm:cxn modelId="{48E89493-76D2-4281-91FE-57DA825807BA}" type="presParOf" srcId="{CD52E970-C37E-4EE8-9FEA-F4F7E141CD73}" destId="{6E282E83-85B4-47FD-B7AA-EE02E1AA1241}" srcOrd="0" destOrd="0" presId="urn:microsoft.com/office/officeart/2009/3/layout/HorizontalOrganizationChart"/>
    <dgm:cxn modelId="{9FF09241-46A5-468E-BFF6-949CD5CF530F}" type="presParOf" srcId="{CD52E970-C37E-4EE8-9FEA-F4F7E141CD73}" destId="{B3D4CC59-3D30-43E1-9995-F8251586DC94}" srcOrd="1" destOrd="0" presId="urn:microsoft.com/office/officeart/2009/3/layout/HorizontalOrganizationChart"/>
    <dgm:cxn modelId="{EA3C3B9B-A5AE-488B-956F-672DE3668677}" type="presParOf" srcId="{8C38C52A-4C31-4DFE-B9AA-0DE1BFD89FCC}" destId="{948C41FE-E99C-4D35-B44C-E7DE82BE4241}" srcOrd="1" destOrd="0" presId="urn:microsoft.com/office/officeart/2009/3/layout/HorizontalOrganizationChart"/>
    <dgm:cxn modelId="{0646BD09-543D-4C89-B325-5B0CBEAC899F}" type="presParOf" srcId="{8C38C52A-4C31-4DFE-B9AA-0DE1BFD89FCC}" destId="{E65E329D-638E-48EF-9D2A-1E6C9372E5CB}" srcOrd="2" destOrd="0" presId="urn:microsoft.com/office/officeart/2009/3/layout/HorizontalOrganizationChart"/>
    <dgm:cxn modelId="{B037ED06-CC08-42B8-9E73-4678DC09F883}" type="presParOf" srcId="{486FA957-6394-45C9-92C5-91FFCD44A253}" destId="{75BDFD12-2964-43F9-B9D2-029023A0060F}" srcOrd="2" destOrd="0" presId="urn:microsoft.com/office/officeart/2009/3/layout/HorizontalOrganizationChart"/>
    <dgm:cxn modelId="{6EF8480E-E3DE-4F79-A083-6B9641EF4A4C}" type="presParOf" srcId="{486FA957-6394-45C9-92C5-91FFCD44A253}" destId="{438361DE-700F-4F8C-A8A8-49F73FFC7D3F}" srcOrd="3" destOrd="0" presId="urn:microsoft.com/office/officeart/2009/3/layout/HorizontalOrganizationChart"/>
    <dgm:cxn modelId="{57C87B76-933D-4A98-A9A3-2AC9E44B8F18}" type="presParOf" srcId="{438361DE-700F-4F8C-A8A8-49F73FFC7D3F}" destId="{3E50DFDC-21B9-4E7B-93D7-EBA9F06E989A}" srcOrd="0" destOrd="0" presId="urn:microsoft.com/office/officeart/2009/3/layout/HorizontalOrganizationChart"/>
    <dgm:cxn modelId="{15028E30-0D40-43CF-8903-6277D6CAB3FE}" type="presParOf" srcId="{3E50DFDC-21B9-4E7B-93D7-EBA9F06E989A}" destId="{B3A605CD-3110-400C-9C22-C46B76CB7ADC}" srcOrd="0" destOrd="0" presId="urn:microsoft.com/office/officeart/2009/3/layout/HorizontalOrganizationChart"/>
    <dgm:cxn modelId="{0A882C58-6B5F-4A2C-ABBC-DB8A94C9D9E3}" type="presParOf" srcId="{3E50DFDC-21B9-4E7B-93D7-EBA9F06E989A}" destId="{54A6F91C-EA42-4998-8BB8-9F3C5E326562}" srcOrd="1" destOrd="0" presId="urn:microsoft.com/office/officeart/2009/3/layout/HorizontalOrganizationChart"/>
    <dgm:cxn modelId="{986A73E5-0022-4579-A6A7-E6E944A3FB6F}" type="presParOf" srcId="{438361DE-700F-4F8C-A8A8-49F73FFC7D3F}" destId="{8B1760E0-123C-4501-981A-36555444994F}" srcOrd="1" destOrd="0" presId="urn:microsoft.com/office/officeart/2009/3/layout/HorizontalOrganizationChart"/>
    <dgm:cxn modelId="{6AB3148B-8F9B-4F83-95B9-2C7E70CBF1D3}" type="presParOf" srcId="{438361DE-700F-4F8C-A8A8-49F73FFC7D3F}" destId="{1B180F15-E228-4AF5-AD83-10474611A768}" srcOrd="2" destOrd="0" presId="urn:microsoft.com/office/officeart/2009/3/layout/HorizontalOrganizationChart"/>
    <dgm:cxn modelId="{18E36007-6AB4-4C0D-8789-ACE6AE1A4461}" type="presParOf" srcId="{486FA957-6394-45C9-92C5-91FFCD44A253}" destId="{F63FFE24-05EA-4D98-9A5A-59266629DD48}" srcOrd="4" destOrd="0" presId="urn:microsoft.com/office/officeart/2009/3/layout/HorizontalOrganizationChart"/>
    <dgm:cxn modelId="{DAB90369-5C4E-4CCA-801A-A733F5926B68}" type="presParOf" srcId="{486FA957-6394-45C9-92C5-91FFCD44A253}" destId="{C63D9772-26F1-4F6F-9C3D-7C1588BA2BD4}" srcOrd="5" destOrd="0" presId="urn:microsoft.com/office/officeart/2009/3/layout/HorizontalOrganizationChart"/>
    <dgm:cxn modelId="{ED340CAD-DB4F-4916-BE1A-6F5FA8269C7B}" type="presParOf" srcId="{C63D9772-26F1-4F6F-9C3D-7C1588BA2BD4}" destId="{50F7CE25-B49E-48F2-BCC3-0A8FBE81A141}" srcOrd="0" destOrd="0" presId="urn:microsoft.com/office/officeart/2009/3/layout/HorizontalOrganizationChart"/>
    <dgm:cxn modelId="{8C3CD8F2-5F45-4B0F-8CF1-23ACFE5CAAD5}" type="presParOf" srcId="{50F7CE25-B49E-48F2-BCC3-0A8FBE81A141}" destId="{C59A06D0-F091-400A-8E99-430DA8786530}" srcOrd="0" destOrd="0" presId="urn:microsoft.com/office/officeart/2009/3/layout/HorizontalOrganizationChart"/>
    <dgm:cxn modelId="{2B50D94C-1CFA-4D69-85AB-D8F96CA1CE03}" type="presParOf" srcId="{50F7CE25-B49E-48F2-BCC3-0A8FBE81A141}" destId="{DA937BEB-6209-4A43-A866-4F30A10712AE}" srcOrd="1" destOrd="0" presId="urn:microsoft.com/office/officeart/2009/3/layout/HorizontalOrganizationChart"/>
    <dgm:cxn modelId="{89778EEE-4D79-4131-AFA3-B7CB7C949B73}" type="presParOf" srcId="{C63D9772-26F1-4F6F-9C3D-7C1588BA2BD4}" destId="{BE1BA790-8C6D-4B1D-B89B-848EBEAE27DB}" srcOrd="1" destOrd="0" presId="urn:microsoft.com/office/officeart/2009/3/layout/HorizontalOrganizationChart"/>
    <dgm:cxn modelId="{3137600A-7029-4D39-BC89-92CDBC0BC7A1}" type="presParOf" srcId="{C63D9772-26F1-4F6F-9C3D-7C1588BA2BD4}" destId="{E6E64A60-06ED-44B0-882A-48D675A06052}" srcOrd="2" destOrd="0" presId="urn:microsoft.com/office/officeart/2009/3/layout/HorizontalOrganizationChart"/>
    <dgm:cxn modelId="{CD346835-E82D-434D-BFA1-7D9198EC5DAA}" type="presParOf" srcId="{16F5CD7D-599F-4F25-B720-91398441A3FC}" destId="{B2B60366-06CB-4FF9-9625-DE0A339F001D}" srcOrd="2" destOrd="0" presId="urn:microsoft.com/office/officeart/2009/3/layout/HorizontalOrganizationChart"/>
    <dgm:cxn modelId="{EE6FAFF0-3BD5-4B41-B7C7-F5D7F459B665}" type="presParOf" srcId="{E66A4C84-50F9-4F41-B475-D826DA227D84}" destId="{C640FE6A-A861-447C-A2FD-C410257938A2}" srcOrd="2" destOrd="0" presId="urn:microsoft.com/office/officeart/2009/3/layout/HorizontalOrganizationChart"/>
    <dgm:cxn modelId="{F3E961B6-7E14-4D95-8A19-AB59CF887D5D}" type="presParOf" srcId="{E66A4C84-50F9-4F41-B475-D826DA227D84}" destId="{80DBA369-D7AE-4B78-9370-995B9344BEEF}" srcOrd="3" destOrd="0" presId="urn:microsoft.com/office/officeart/2009/3/layout/HorizontalOrganizationChart"/>
    <dgm:cxn modelId="{0FF67479-EBBB-4F87-A2A5-DB2196769A33}" type="presParOf" srcId="{80DBA369-D7AE-4B78-9370-995B9344BEEF}" destId="{370738C7-7675-47B7-B6A0-0AEB775B3D8E}" srcOrd="0" destOrd="0" presId="urn:microsoft.com/office/officeart/2009/3/layout/HorizontalOrganizationChart"/>
    <dgm:cxn modelId="{9666A2C3-CE00-4264-849F-854DDE3A1AC9}" type="presParOf" srcId="{370738C7-7675-47B7-B6A0-0AEB775B3D8E}" destId="{E2736225-46F0-4AD8-B4B7-7DF31E3DA2E7}" srcOrd="0" destOrd="0" presId="urn:microsoft.com/office/officeart/2009/3/layout/HorizontalOrganizationChart"/>
    <dgm:cxn modelId="{24D298CB-0FCA-48BC-8E79-0F5FB9915E0A}" type="presParOf" srcId="{370738C7-7675-47B7-B6A0-0AEB775B3D8E}" destId="{ECC72EFE-4550-4478-8F51-60A620566002}" srcOrd="1" destOrd="0" presId="urn:microsoft.com/office/officeart/2009/3/layout/HorizontalOrganizationChart"/>
    <dgm:cxn modelId="{C99EC21E-9954-4191-BB3A-FD9FB963D820}" type="presParOf" srcId="{80DBA369-D7AE-4B78-9370-995B9344BEEF}" destId="{17558CB1-7E3C-4EC6-80DF-CF9D9FC33AE1}" srcOrd="1" destOrd="0" presId="urn:microsoft.com/office/officeart/2009/3/layout/HorizontalOrganizationChart"/>
    <dgm:cxn modelId="{1E54962C-DEC0-468A-BD73-EA1B3CF31D96}" type="presParOf" srcId="{80DBA369-D7AE-4B78-9370-995B9344BEEF}" destId="{147F4470-8DE2-49AA-ABCD-9C4278ED1D35}" srcOrd="2" destOrd="0" presId="urn:microsoft.com/office/officeart/2009/3/layout/HorizontalOrganizationChart"/>
    <dgm:cxn modelId="{28AB71E2-639C-4089-8105-27803C8D306A}" type="presParOf" srcId="{99E650D4-8A90-4E62-AE95-3F608B927FD1}" destId="{92D62A72-2F79-46EC-A401-7F9F53045D2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978FD1-1239-49F9-8ACB-4C4D13926D72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CB6A20BD-3F21-4FA0-874B-C3CF2C2F7E6E}">
      <dgm:prSet phldrT="[Text]"/>
      <dgm:spPr>
        <a:ln w="28575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Noise Removal</a:t>
          </a:r>
          <a:endParaRPr lang="en-US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1FF6F6D-EC40-4C6D-A0E9-2ABB7F3973F3}" type="parTrans" cxnId="{0270F18C-CFCE-425D-8111-050E523CC669}">
      <dgm:prSet/>
      <dgm:spPr/>
      <dgm:t>
        <a:bodyPr/>
        <a:lstStyle/>
        <a:p>
          <a:endParaRPr lang="en-US"/>
        </a:p>
      </dgm:t>
    </dgm:pt>
    <dgm:pt modelId="{1121A027-F745-4961-9D8D-351C48B908B0}" type="sibTrans" cxnId="{0270F18C-CFCE-425D-8111-050E523CC669}">
      <dgm:prSet/>
      <dgm:spPr/>
      <dgm:t>
        <a:bodyPr/>
        <a:lstStyle/>
        <a:p>
          <a:endParaRPr lang="en-US"/>
        </a:p>
      </dgm:t>
    </dgm:pt>
    <dgm:pt modelId="{E26317BB-3E16-46D7-8BE0-472CEB6A357A}">
      <dgm:prSet phldrT="[Text]"/>
      <dgm:spPr>
        <a:ln w="28575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Homogeneity</a:t>
          </a:r>
          <a:endParaRPr lang="en-US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FE29999-2FE9-424B-8D3C-052F44595410}" type="parTrans" cxnId="{A33C5E6B-C9E9-472D-A4FE-D46CEA50EC4F}">
      <dgm:prSet/>
      <dgm:spPr/>
      <dgm:t>
        <a:bodyPr/>
        <a:lstStyle/>
        <a:p>
          <a:endParaRPr lang="en-US"/>
        </a:p>
      </dgm:t>
    </dgm:pt>
    <dgm:pt modelId="{A38357A1-FA9E-4F88-BB1A-4F1B7BFEF644}" type="sibTrans" cxnId="{A33C5E6B-C9E9-472D-A4FE-D46CEA50EC4F}">
      <dgm:prSet/>
      <dgm:spPr/>
      <dgm:t>
        <a:bodyPr/>
        <a:lstStyle/>
        <a:p>
          <a:endParaRPr lang="en-US"/>
        </a:p>
      </dgm:t>
    </dgm:pt>
    <dgm:pt modelId="{49833BD6-3AF6-433A-A9CE-B2DDF622E0A7}">
      <dgm:prSet phldrT="[Text]"/>
      <dgm:spPr>
        <a:ln w="28575"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Standardization</a:t>
          </a:r>
          <a:endParaRPr lang="en-US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FC45982-C94F-4FC6-BB74-A4EF26D8F159}" type="parTrans" cxnId="{7ECDEC63-4F96-4BA6-8B55-0E6F8C155259}">
      <dgm:prSet/>
      <dgm:spPr/>
      <dgm:t>
        <a:bodyPr/>
        <a:lstStyle/>
        <a:p>
          <a:endParaRPr lang="en-US"/>
        </a:p>
      </dgm:t>
    </dgm:pt>
    <dgm:pt modelId="{1779726F-055B-4E2A-BD73-4ADD59FB4CC9}" type="sibTrans" cxnId="{7ECDEC63-4F96-4BA6-8B55-0E6F8C155259}">
      <dgm:prSet/>
      <dgm:spPr/>
      <dgm:t>
        <a:bodyPr/>
        <a:lstStyle/>
        <a:p>
          <a:endParaRPr lang="en-US"/>
        </a:p>
      </dgm:t>
    </dgm:pt>
    <dgm:pt modelId="{10156704-6ABC-4626-8E41-F60A46219482}" type="pres">
      <dgm:prSet presAssocID="{5D978FD1-1239-49F9-8ACB-4C4D13926D72}" presName="Name0" presStyleCnt="0">
        <dgm:presLayoutVars>
          <dgm:dir/>
          <dgm:resizeHandles val="exact"/>
        </dgm:presLayoutVars>
      </dgm:prSet>
      <dgm:spPr/>
    </dgm:pt>
    <dgm:pt modelId="{B14F7BBE-E90F-46DC-A4E1-162775D73BD0}" type="pres">
      <dgm:prSet presAssocID="{CB6A20BD-3F21-4FA0-874B-C3CF2C2F7E6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65F12-A2B4-4150-9738-ECFE192BE6DF}" type="pres">
      <dgm:prSet presAssocID="{1121A027-F745-4961-9D8D-351C48B908B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D980EBC-D6F9-4060-922B-E3A75CE357D9}" type="pres">
      <dgm:prSet presAssocID="{1121A027-F745-4961-9D8D-351C48B908B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56DBC34-D6EC-416F-97BA-9FA671E1C497}" type="pres">
      <dgm:prSet presAssocID="{E26317BB-3E16-46D7-8BE0-472CEB6A357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2DEE8C-2098-487F-91B5-C00DC69E5F39}" type="pres">
      <dgm:prSet presAssocID="{A38357A1-FA9E-4F88-BB1A-4F1B7BFEF64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E3E065F-80EB-4F66-B436-DC2FFA21F432}" type="pres">
      <dgm:prSet presAssocID="{A38357A1-FA9E-4F88-BB1A-4F1B7BFEF64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DE1DB100-544D-4F5D-A310-6A7265706299}" type="pres">
      <dgm:prSet presAssocID="{49833BD6-3AF6-433A-A9CE-B2DDF622E0A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48DE1D-5ED4-4CFD-AFBA-278F74802A23}" type="presOf" srcId="{1121A027-F745-4961-9D8D-351C48B908B0}" destId="{8D980EBC-D6F9-4060-922B-E3A75CE357D9}" srcOrd="1" destOrd="0" presId="urn:microsoft.com/office/officeart/2005/8/layout/process1"/>
    <dgm:cxn modelId="{FEC30FA6-AB6C-49D8-8EC5-B49B0ED63D9A}" type="presOf" srcId="{49833BD6-3AF6-433A-A9CE-B2DDF622E0A7}" destId="{DE1DB100-544D-4F5D-A310-6A7265706299}" srcOrd="0" destOrd="0" presId="urn:microsoft.com/office/officeart/2005/8/layout/process1"/>
    <dgm:cxn modelId="{0270F18C-CFCE-425D-8111-050E523CC669}" srcId="{5D978FD1-1239-49F9-8ACB-4C4D13926D72}" destId="{CB6A20BD-3F21-4FA0-874B-C3CF2C2F7E6E}" srcOrd="0" destOrd="0" parTransId="{F1FF6F6D-EC40-4C6D-A0E9-2ABB7F3973F3}" sibTransId="{1121A027-F745-4961-9D8D-351C48B908B0}"/>
    <dgm:cxn modelId="{10F31BF9-253C-4270-A05E-AB7A0B093FE6}" type="presOf" srcId="{E26317BB-3E16-46D7-8BE0-472CEB6A357A}" destId="{C56DBC34-D6EC-416F-97BA-9FA671E1C497}" srcOrd="0" destOrd="0" presId="urn:microsoft.com/office/officeart/2005/8/layout/process1"/>
    <dgm:cxn modelId="{3AFE3323-44A2-48B1-A005-C2F0A855CF78}" type="presOf" srcId="{A38357A1-FA9E-4F88-BB1A-4F1B7BFEF644}" destId="{4E3E065F-80EB-4F66-B436-DC2FFA21F432}" srcOrd="1" destOrd="0" presId="urn:microsoft.com/office/officeart/2005/8/layout/process1"/>
    <dgm:cxn modelId="{A33C5E6B-C9E9-472D-A4FE-D46CEA50EC4F}" srcId="{5D978FD1-1239-49F9-8ACB-4C4D13926D72}" destId="{E26317BB-3E16-46D7-8BE0-472CEB6A357A}" srcOrd="1" destOrd="0" parTransId="{DFE29999-2FE9-424B-8D3C-052F44595410}" sibTransId="{A38357A1-FA9E-4F88-BB1A-4F1B7BFEF644}"/>
    <dgm:cxn modelId="{3F44F58C-F9BF-4094-A83A-2D3B0CE42608}" type="presOf" srcId="{A38357A1-FA9E-4F88-BB1A-4F1B7BFEF644}" destId="{E52DEE8C-2098-487F-91B5-C00DC69E5F39}" srcOrd="0" destOrd="0" presId="urn:microsoft.com/office/officeart/2005/8/layout/process1"/>
    <dgm:cxn modelId="{FF9904D4-C973-42B0-B9F8-FADF37820776}" type="presOf" srcId="{1121A027-F745-4961-9D8D-351C48B908B0}" destId="{82965F12-A2B4-4150-9738-ECFE192BE6DF}" srcOrd="0" destOrd="0" presId="urn:microsoft.com/office/officeart/2005/8/layout/process1"/>
    <dgm:cxn modelId="{1BD4D483-8DF4-422D-9DDC-E4E8DE05C77F}" type="presOf" srcId="{CB6A20BD-3F21-4FA0-874B-C3CF2C2F7E6E}" destId="{B14F7BBE-E90F-46DC-A4E1-162775D73BD0}" srcOrd="0" destOrd="0" presId="urn:microsoft.com/office/officeart/2005/8/layout/process1"/>
    <dgm:cxn modelId="{6D898E57-EBAC-4B9C-9AAE-18E8268179C1}" type="presOf" srcId="{5D978FD1-1239-49F9-8ACB-4C4D13926D72}" destId="{10156704-6ABC-4626-8E41-F60A46219482}" srcOrd="0" destOrd="0" presId="urn:microsoft.com/office/officeart/2005/8/layout/process1"/>
    <dgm:cxn modelId="{7ECDEC63-4F96-4BA6-8B55-0E6F8C155259}" srcId="{5D978FD1-1239-49F9-8ACB-4C4D13926D72}" destId="{49833BD6-3AF6-433A-A9CE-B2DDF622E0A7}" srcOrd="2" destOrd="0" parTransId="{3FC45982-C94F-4FC6-BB74-A4EF26D8F159}" sibTransId="{1779726F-055B-4E2A-BD73-4ADD59FB4CC9}"/>
    <dgm:cxn modelId="{29091D69-31B7-4C8C-96D4-FF27B0742DE4}" type="presParOf" srcId="{10156704-6ABC-4626-8E41-F60A46219482}" destId="{B14F7BBE-E90F-46DC-A4E1-162775D73BD0}" srcOrd="0" destOrd="0" presId="urn:microsoft.com/office/officeart/2005/8/layout/process1"/>
    <dgm:cxn modelId="{93DB1819-0F8A-42DA-934D-EC231C8888E7}" type="presParOf" srcId="{10156704-6ABC-4626-8E41-F60A46219482}" destId="{82965F12-A2B4-4150-9738-ECFE192BE6DF}" srcOrd="1" destOrd="0" presId="urn:microsoft.com/office/officeart/2005/8/layout/process1"/>
    <dgm:cxn modelId="{5F3B76F1-06EF-440A-9598-6475B6199C57}" type="presParOf" srcId="{82965F12-A2B4-4150-9738-ECFE192BE6DF}" destId="{8D980EBC-D6F9-4060-922B-E3A75CE357D9}" srcOrd="0" destOrd="0" presId="urn:microsoft.com/office/officeart/2005/8/layout/process1"/>
    <dgm:cxn modelId="{A1C2594E-0D2E-4E4F-AF45-255B41553423}" type="presParOf" srcId="{10156704-6ABC-4626-8E41-F60A46219482}" destId="{C56DBC34-D6EC-416F-97BA-9FA671E1C497}" srcOrd="2" destOrd="0" presId="urn:microsoft.com/office/officeart/2005/8/layout/process1"/>
    <dgm:cxn modelId="{C1C6626F-F4C7-49CB-A225-76BE980B9895}" type="presParOf" srcId="{10156704-6ABC-4626-8E41-F60A46219482}" destId="{E52DEE8C-2098-487F-91B5-C00DC69E5F39}" srcOrd="3" destOrd="0" presId="urn:microsoft.com/office/officeart/2005/8/layout/process1"/>
    <dgm:cxn modelId="{2F7DAE78-F854-4FA8-BB24-F1B39E453900}" type="presParOf" srcId="{E52DEE8C-2098-487F-91B5-C00DC69E5F39}" destId="{4E3E065F-80EB-4F66-B436-DC2FFA21F432}" srcOrd="0" destOrd="0" presId="urn:microsoft.com/office/officeart/2005/8/layout/process1"/>
    <dgm:cxn modelId="{8A5218BF-2A35-4B60-8767-2415A32ACF93}" type="presParOf" srcId="{10156704-6ABC-4626-8E41-F60A46219482}" destId="{DE1DB100-544D-4F5D-A310-6A726570629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1E0AF-06F9-4026-89AD-671326A24394}">
      <dsp:nvSpPr>
        <dsp:cNvPr id="0" name=""/>
        <dsp:cNvSpPr/>
      </dsp:nvSpPr>
      <dsp:spPr>
        <a:xfrm>
          <a:off x="709" y="687224"/>
          <a:ext cx="2766588" cy="1659952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</a:rPr>
            <a:t>Computer Vision</a:t>
          </a:r>
          <a:endParaRPr lang="en-US" sz="3600" kern="1200" dirty="0">
            <a:solidFill>
              <a:sysClr val="windowText" lastClr="000000"/>
            </a:solidFill>
          </a:endParaRPr>
        </a:p>
      </dsp:txBody>
      <dsp:txXfrm>
        <a:off x="709" y="687224"/>
        <a:ext cx="2766588" cy="1659952"/>
      </dsp:txXfrm>
    </dsp:sp>
    <dsp:sp modelId="{516C29EE-DB80-4765-A6E5-7F8E9C7E3518}">
      <dsp:nvSpPr>
        <dsp:cNvPr id="0" name=""/>
        <dsp:cNvSpPr/>
      </dsp:nvSpPr>
      <dsp:spPr>
        <a:xfrm>
          <a:off x="3043956" y="687224"/>
          <a:ext cx="2766588" cy="1659952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</a:rPr>
            <a:t>Image Processing</a:t>
          </a:r>
          <a:endParaRPr lang="en-US" sz="3600" kern="1200" dirty="0">
            <a:solidFill>
              <a:sysClr val="windowText" lastClr="000000"/>
            </a:solidFill>
          </a:endParaRPr>
        </a:p>
      </dsp:txBody>
      <dsp:txXfrm>
        <a:off x="3043956" y="687224"/>
        <a:ext cx="2766588" cy="1659952"/>
      </dsp:txXfrm>
    </dsp:sp>
    <dsp:sp modelId="{D2BBED41-7E97-4E6A-A964-9EB583B7EB9F}">
      <dsp:nvSpPr>
        <dsp:cNvPr id="0" name=""/>
        <dsp:cNvSpPr/>
      </dsp:nvSpPr>
      <dsp:spPr>
        <a:xfrm>
          <a:off x="709" y="2623836"/>
          <a:ext cx="2766588" cy="1659952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</a:rPr>
            <a:t>Deep Learning</a:t>
          </a:r>
          <a:endParaRPr lang="en-US" sz="3600" kern="1200" dirty="0">
            <a:solidFill>
              <a:sysClr val="windowText" lastClr="000000"/>
            </a:solidFill>
          </a:endParaRPr>
        </a:p>
      </dsp:txBody>
      <dsp:txXfrm>
        <a:off x="709" y="2623836"/>
        <a:ext cx="2766588" cy="1659952"/>
      </dsp:txXfrm>
    </dsp:sp>
    <dsp:sp modelId="{94539917-C50E-418C-B7C0-90F9DB624D1A}">
      <dsp:nvSpPr>
        <dsp:cNvPr id="0" name=""/>
        <dsp:cNvSpPr/>
      </dsp:nvSpPr>
      <dsp:spPr>
        <a:xfrm>
          <a:off x="3043956" y="2623836"/>
          <a:ext cx="2766588" cy="165995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</a:rPr>
            <a:t>Statistical Analysis</a:t>
          </a:r>
          <a:endParaRPr lang="en-US" sz="3600" kern="1200" dirty="0">
            <a:solidFill>
              <a:sysClr val="windowText" lastClr="000000"/>
            </a:solidFill>
          </a:endParaRPr>
        </a:p>
      </dsp:txBody>
      <dsp:txXfrm>
        <a:off x="3043956" y="2623836"/>
        <a:ext cx="2766588" cy="1659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62882-5DF3-481C-BC71-9DA95A01E32B}">
      <dsp:nvSpPr>
        <dsp:cNvPr id="0" name=""/>
        <dsp:cNvSpPr/>
      </dsp:nvSpPr>
      <dsp:spPr>
        <a:xfrm>
          <a:off x="2457" y="2882"/>
          <a:ext cx="5027908" cy="986894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Geospatial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1362" y="31787"/>
        <a:ext cx="4970098" cy="929084"/>
      </dsp:txXfrm>
    </dsp:sp>
    <dsp:sp modelId="{82B28177-79CE-4468-A73C-BC19E5C9F6E7}">
      <dsp:nvSpPr>
        <dsp:cNvPr id="0" name=""/>
        <dsp:cNvSpPr/>
      </dsp:nvSpPr>
      <dsp:spPr>
        <a:xfrm>
          <a:off x="2457" y="1043722"/>
          <a:ext cx="5027908" cy="986894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Healthcare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1362" y="1072627"/>
        <a:ext cx="4970098" cy="929084"/>
      </dsp:txXfrm>
    </dsp:sp>
    <dsp:sp modelId="{14595415-059B-4580-BCD4-0284B133DD9B}">
      <dsp:nvSpPr>
        <dsp:cNvPr id="0" name=""/>
        <dsp:cNvSpPr/>
      </dsp:nvSpPr>
      <dsp:spPr>
        <a:xfrm>
          <a:off x="2457" y="2084562"/>
          <a:ext cx="5027908" cy="986894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E-commerce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1362" y="2113467"/>
        <a:ext cx="4970098" cy="929084"/>
      </dsp:txXfrm>
    </dsp:sp>
    <dsp:sp modelId="{2CAC9F13-6AFA-4FBE-A5BE-0C87BA27E012}">
      <dsp:nvSpPr>
        <dsp:cNvPr id="0" name=""/>
        <dsp:cNvSpPr/>
      </dsp:nvSpPr>
      <dsp:spPr>
        <a:xfrm>
          <a:off x="2457" y="3125402"/>
          <a:ext cx="5027908" cy="986894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Agriculture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1362" y="3154307"/>
        <a:ext cx="4970098" cy="929084"/>
      </dsp:txXfrm>
    </dsp:sp>
    <dsp:sp modelId="{765B6967-675F-47F9-9FE4-EB1F869FF917}">
      <dsp:nvSpPr>
        <dsp:cNvPr id="0" name=""/>
        <dsp:cNvSpPr/>
      </dsp:nvSpPr>
      <dsp:spPr>
        <a:xfrm>
          <a:off x="2457" y="4169005"/>
          <a:ext cx="5027908" cy="986894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Security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1362" y="4197910"/>
        <a:ext cx="4970098" cy="9290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0FE6A-A861-447C-A2FD-C410257938A2}">
      <dsp:nvSpPr>
        <dsp:cNvPr id="0" name=""/>
        <dsp:cNvSpPr/>
      </dsp:nvSpPr>
      <dsp:spPr>
        <a:xfrm>
          <a:off x="1474050" y="3010616"/>
          <a:ext cx="447241" cy="490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3385" y="0"/>
              </a:lnTo>
              <a:lnTo>
                <a:pt x="223385" y="490049"/>
              </a:lnTo>
              <a:lnTo>
                <a:pt x="447241" y="490049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F63FFE24-05EA-4D98-9A5A-59266629DD48}">
      <dsp:nvSpPr>
        <dsp:cNvPr id="0" name=""/>
        <dsp:cNvSpPr/>
      </dsp:nvSpPr>
      <dsp:spPr>
        <a:xfrm>
          <a:off x="4145054" y="2293555"/>
          <a:ext cx="436586" cy="1826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730" y="0"/>
              </a:lnTo>
              <a:lnTo>
                <a:pt x="212730" y="1826709"/>
              </a:lnTo>
              <a:lnTo>
                <a:pt x="436586" y="1826709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75BDFD12-2964-43F9-B9D2-029023A0060F}">
      <dsp:nvSpPr>
        <dsp:cNvPr id="0" name=""/>
        <dsp:cNvSpPr/>
      </dsp:nvSpPr>
      <dsp:spPr>
        <a:xfrm>
          <a:off x="4145054" y="2247835"/>
          <a:ext cx="433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3899" y="45720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877CB97D-2113-43DD-A569-4279E354712A}">
      <dsp:nvSpPr>
        <dsp:cNvPr id="0" name=""/>
        <dsp:cNvSpPr/>
      </dsp:nvSpPr>
      <dsp:spPr>
        <a:xfrm>
          <a:off x="4145054" y="898030"/>
          <a:ext cx="437503" cy="1395525"/>
        </a:xfrm>
        <a:custGeom>
          <a:avLst/>
          <a:gdLst/>
          <a:ahLst/>
          <a:cxnLst/>
          <a:rect l="0" t="0" r="0" b="0"/>
          <a:pathLst>
            <a:path>
              <a:moveTo>
                <a:pt x="0" y="1395525"/>
              </a:moveTo>
              <a:lnTo>
                <a:pt x="213648" y="1395525"/>
              </a:lnTo>
              <a:lnTo>
                <a:pt x="213648" y="0"/>
              </a:lnTo>
              <a:lnTo>
                <a:pt x="437503" y="0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3ACC2157-C75D-4B2B-BE90-F6B8FE5ED0B2}">
      <dsp:nvSpPr>
        <dsp:cNvPr id="0" name=""/>
        <dsp:cNvSpPr/>
      </dsp:nvSpPr>
      <dsp:spPr>
        <a:xfrm>
          <a:off x="1474050" y="2293555"/>
          <a:ext cx="432444" cy="717060"/>
        </a:xfrm>
        <a:custGeom>
          <a:avLst/>
          <a:gdLst/>
          <a:ahLst/>
          <a:cxnLst/>
          <a:rect l="0" t="0" r="0" b="0"/>
          <a:pathLst>
            <a:path>
              <a:moveTo>
                <a:pt x="0" y="717060"/>
              </a:moveTo>
              <a:lnTo>
                <a:pt x="208588" y="717060"/>
              </a:lnTo>
              <a:lnTo>
                <a:pt x="208588" y="0"/>
              </a:lnTo>
              <a:lnTo>
                <a:pt x="432444" y="0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F5CD7A9-A068-4A9C-9000-F25DD52AFC10}">
      <dsp:nvSpPr>
        <dsp:cNvPr id="0" name=""/>
        <dsp:cNvSpPr/>
      </dsp:nvSpPr>
      <dsp:spPr>
        <a:xfrm>
          <a:off x="18002" y="2669236"/>
          <a:ext cx="1456048" cy="68276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Types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8002" y="2669236"/>
        <a:ext cx="1456048" cy="682760"/>
      </dsp:txXfrm>
    </dsp:sp>
    <dsp:sp modelId="{6CA8E5BF-9640-4478-BF9C-225ED6944801}">
      <dsp:nvSpPr>
        <dsp:cNvPr id="0" name=""/>
        <dsp:cNvSpPr/>
      </dsp:nvSpPr>
      <dsp:spPr>
        <a:xfrm>
          <a:off x="1906495" y="1952175"/>
          <a:ext cx="2238558" cy="68276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Primary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906495" y="1952175"/>
        <a:ext cx="2238558" cy="682760"/>
      </dsp:txXfrm>
    </dsp:sp>
    <dsp:sp modelId="{6E282E83-85B4-47FD-B7AA-EE02E1AA1241}">
      <dsp:nvSpPr>
        <dsp:cNvPr id="0" name=""/>
        <dsp:cNvSpPr/>
      </dsp:nvSpPr>
      <dsp:spPr>
        <a:xfrm>
          <a:off x="4582558" y="556649"/>
          <a:ext cx="2238558" cy="682760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Meningioma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582558" y="556649"/>
        <a:ext cx="2238558" cy="682760"/>
      </dsp:txXfrm>
    </dsp:sp>
    <dsp:sp modelId="{B3A605CD-3110-400C-9C22-C46B76CB7ADC}">
      <dsp:nvSpPr>
        <dsp:cNvPr id="0" name=""/>
        <dsp:cNvSpPr/>
      </dsp:nvSpPr>
      <dsp:spPr>
        <a:xfrm>
          <a:off x="4578954" y="1952175"/>
          <a:ext cx="2238558" cy="682760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Pituitary adenoma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578954" y="1952175"/>
        <a:ext cx="2238558" cy="682760"/>
      </dsp:txXfrm>
    </dsp:sp>
    <dsp:sp modelId="{C59A06D0-F091-400A-8E99-430DA8786530}">
      <dsp:nvSpPr>
        <dsp:cNvPr id="0" name=""/>
        <dsp:cNvSpPr/>
      </dsp:nvSpPr>
      <dsp:spPr>
        <a:xfrm>
          <a:off x="4581640" y="3778884"/>
          <a:ext cx="1975483" cy="682760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Glioma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581640" y="3778884"/>
        <a:ext cx="1975483" cy="682760"/>
      </dsp:txXfrm>
    </dsp:sp>
    <dsp:sp modelId="{E2736225-46F0-4AD8-B4B7-7DF31E3DA2E7}">
      <dsp:nvSpPr>
        <dsp:cNvPr id="0" name=""/>
        <dsp:cNvSpPr/>
      </dsp:nvSpPr>
      <dsp:spPr>
        <a:xfrm>
          <a:off x="1921292" y="3159286"/>
          <a:ext cx="2238558" cy="68276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Secondary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921292" y="3159286"/>
        <a:ext cx="2238558" cy="682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F7BBE-E90F-46DC-A4E1-162775D73BD0}">
      <dsp:nvSpPr>
        <dsp:cNvPr id="0" name=""/>
        <dsp:cNvSpPr/>
      </dsp:nvSpPr>
      <dsp:spPr>
        <a:xfrm>
          <a:off x="10610" y="0"/>
          <a:ext cx="3171264" cy="15495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Noise Removal</a:t>
          </a:r>
          <a:endParaRPr lang="en-US" sz="2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996" y="45386"/>
        <a:ext cx="3080492" cy="1458820"/>
      </dsp:txXfrm>
    </dsp:sp>
    <dsp:sp modelId="{82965F12-A2B4-4150-9738-ECFE192BE6DF}">
      <dsp:nvSpPr>
        <dsp:cNvPr id="0" name=""/>
        <dsp:cNvSpPr/>
      </dsp:nvSpPr>
      <dsp:spPr>
        <a:xfrm>
          <a:off x="3499000" y="381559"/>
          <a:ext cx="672308" cy="7864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499000" y="538854"/>
        <a:ext cx="470616" cy="471883"/>
      </dsp:txXfrm>
    </dsp:sp>
    <dsp:sp modelId="{C56DBC34-D6EC-416F-97BA-9FA671E1C497}">
      <dsp:nvSpPr>
        <dsp:cNvPr id="0" name=""/>
        <dsp:cNvSpPr/>
      </dsp:nvSpPr>
      <dsp:spPr>
        <a:xfrm>
          <a:off x="4450380" y="0"/>
          <a:ext cx="3171264" cy="1549592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Homogeneity</a:t>
          </a:r>
          <a:endParaRPr lang="en-US" sz="2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495766" y="45386"/>
        <a:ext cx="3080492" cy="1458820"/>
      </dsp:txXfrm>
    </dsp:sp>
    <dsp:sp modelId="{E52DEE8C-2098-487F-91B5-C00DC69E5F39}">
      <dsp:nvSpPr>
        <dsp:cNvPr id="0" name=""/>
        <dsp:cNvSpPr/>
      </dsp:nvSpPr>
      <dsp:spPr>
        <a:xfrm>
          <a:off x="7938771" y="381559"/>
          <a:ext cx="672308" cy="7864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7938771" y="538854"/>
        <a:ext cx="470616" cy="471883"/>
      </dsp:txXfrm>
    </dsp:sp>
    <dsp:sp modelId="{DE1DB100-544D-4F5D-A310-6A7265706299}">
      <dsp:nvSpPr>
        <dsp:cNvPr id="0" name=""/>
        <dsp:cNvSpPr/>
      </dsp:nvSpPr>
      <dsp:spPr>
        <a:xfrm>
          <a:off x="8890150" y="0"/>
          <a:ext cx="3171264" cy="1549592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Standardization</a:t>
          </a:r>
          <a:endParaRPr lang="en-US" sz="2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935536" y="45386"/>
        <a:ext cx="3080492" cy="1458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6B8A5-6CAA-4889-89E2-7C095C373847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565DD-C5B1-4748-A863-867786358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4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63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431800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</a:t>
            </a:r>
            <a:r>
              <a:rPr lang="en-US" baseline="0" dirty="0" smtClean="0"/>
              <a:t> briefly what is SAR geometry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 err="1" smtClean="0"/>
              <a:t>cnn</a:t>
            </a:r>
            <a:r>
              <a:rPr lang="en-US" dirty="0" smtClean="0"/>
              <a:t> to learn</a:t>
            </a:r>
            <a:r>
              <a:rPr lang="en-US" baseline="0" dirty="0" smtClean="0"/>
              <a:t> all these variations, huge training data is required, but it is not available in SAR.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874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441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078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Biz. -analysis ready data provider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1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8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5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1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9"/>
            <a:ext cx="1220046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ja-JP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Enter the title.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2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z="2400" baseline="0" noProof="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ja-JP" altLang="en-US" sz="2000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 marL="466703" indent="-107945"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Enter the text.</a:t>
            </a:r>
            <a:endParaRPr kumimoji="1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Second level</a:t>
            </a:r>
            <a:endParaRPr kumimoji="1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2"/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Third level</a:t>
            </a:r>
            <a:endParaRPr kumimoji="1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3"/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Fourth level</a:t>
            </a:r>
            <a:endParaRPr kumimoji="1" lang="ja-JP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51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0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4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3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9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7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1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C2277-977B-44F2-AB37-B5631BDEF80D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tif"/><Relationship Id="rId7" Type="http://schemas.microsoft.com/office/2007/relationships/hdphoto" Target="../media/hdphoto1.wdp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44.png"/><Relationship Id="rId5" Type="http://schemas.openxmlformats.org/officeDocument/2006/relationships/image" Target="../media/image11.tif"/><Relationship Id="rId10" Type="http://schemas.openxmlformats.org/officeDocument/2006/relationships/image" Target="../media/image430.png"/><Relationship Id="rId4" Type="http://schemas.openxmlformats.org/officeDocument/2006/relationships/image" Target="../media/image10.tif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8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tiff"/><Relationship Id="rId11" Type="http://schemas.openxmlformats.org/officeDocument/2006/relationships/image" Target="../media/image43.tiff"/><Relationship Id="rId5" Type="http://schemas.openxmlformats.org/officeDocument/2006/relationships/image" Target="../media/image37.tiff"/><Relationship Id="rId10" Type="http://schemas.openxmlformats.org/officeDocument/2006/relationships/image" Target="../media/image42.tiff"/><Relationship Id="rId4" Type="http://schemas.openxmlformats.org/officeDocument/2006/relationships/image" Target="../media/image36.tiff"/><Relationship Id="rId9" Type="http://schemas.openxmlformats.org/officeDocument/2006/relationships/image" Target="../media/image4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2.png"/><Relationship Id="rId7" Type="http://schemas.openxmlformats.org/officeDocument/2006/relationships/image" Target="../media/image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65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emf"/><Relationship Id="rId11" Type="http://schemas.microsoft.com/office/2007/relationships/diagramDrawing" Target="../diagrams/drawing4.xml"/><Relationship Id="rId5" Type="http://schemas.openxmlformats.org/officeDocument/2006/relationships/image" Target="../media/image67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66.png"/><Relationship Id="rId9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hreya1sharma.github.io/ShreyaSharma/projects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co.iarc.fr/today/home" TargetMode="External"/><Relationship Id="rId2" Type="http://schemas.openxmlformats.org/officeDocument/2006/relationships/hyperlink" Target="https://arxiv.org/abs/1811.10052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ancerindia.org.in/globocan-2018-india-factsheet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34814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 of Projects</a:t>
            </a:r>
            <a:b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Rakuten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Case Study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6896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Shreya Sharma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9139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96" r="57925" b="66432"/>
          <a:stretch/>
        </p:blipFill>
        <p:spPr>
          <a:xfrm>
            <a:off x="8867992" y="2161268"/>
            <a:ext cx="2142037" cy="171666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331809" y="3904219"/>
                <a:ext cx="202611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809" y="3904219"/>
                <a:ext cx="2026111" cy="470000"/>
              </a:xfrm>
              <a:prstGeom prst="rect">
                <a:avLst/>
              </a:prstGeom>
              <a:blipFill rotWithShape="0">
                <a:blip r:embed="rId4"/>
                <a:stretch>
                  <a:fillRect l="-904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321762" y="1664972"/>
                <a:ext cx="202611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762" y="1664972"/>
                <a:ext cx="2026111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601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9" t="901" r="7849" b="66717"/>
          <a:stretch/>
        </p:blipFill>
        <p:spPr>
          <a:xfrm>
            <a:off x="8854008" y="4425730"/>
            <a:ext cx="2190088" cy="169042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58" name="Rounded Rectangular Callout 57"/>
          <p:cNvSpPr/>
          <p:nvPr/>
        </p:nvSpPr>
        <p:spPr bwMode="auto">
          <a:xfrm>
            <a:off x="4737720" y="3304068"/>
            <a:ext cx="3225149" cy="908163"/>
          </a:xfrm>
          <a:prstGeom prst="wedgeRoundRectCallout">
            <a:avLst>
              <a:gd name="adj1" fmla="val -39829"/>
              <a:gd name="adj2" fmla="val 99540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Same ship viewed under different angles</a:t>
            </a:r>
            <a:endParaRPr kumimoji="1" lang="en-US" sz="2400" dirty="0">
              <a:solidFill>
                <a:srgbClr val="C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150373" y="3505363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160418" y="573473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433" y="2008485"/>
            <a:ext cx="6951319" cy="3867021"/>
            <a:chOff x="-177979" y="1328764"/>
            <a:chExt cx="6595356" cy="3635645"/>
          </a:xfrm>
        </p:grpSpPr>
        <p:grpSp>
          <p:nvGrpSpPr>
            <p:cNvPr id="24" name="Group 23"/>
            <p:cNvGrpSpPr/>
            <p:nvPr/>
          </p:nvGrpSpPr>
          <p:grpSpPr>
            <a:xfrm>
              <a:off x="167978" y="1741268"/>
              <a:ext cx="695971" cy="179865"/>
              <a:chOff x="2043158" y="1705564"/>
              <a:chExt cx="709205" cy="203499"/>
            </a:xfrm>
            <a:solidFill>
              <a:schemeClr val="tx1"/>
            </a:solidFill>
          </p:grpSpPr>
          <p:sp>
            <p:nvSpPr>
              <p:cNvPr id="25" name="Oval 24"/>
              <p:cNvSpPr/>
              <p:nvPr/>
            </p:nvSpPr>
            <p:spPr bwMode="auto">
              <a:xfrm>
                <a:off x="2316479" y="1705564"/>
                <a:ext cx="162561" cy="177825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 bwMode="auto">
              <a:xfrm rot="16200000">
                <a:off x="2526303" y="1658302"/>
                <a:ext cx="178798" cy="273322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Isosceles Triangle 26"/>
              <p:cNvSpPr/>
              <p:nvPr/>
            </p:nvSpPr>
            <p:spPr bwMode="auto">
              <a:xfrm rot="5400000">
                <a:off x="2062331" y="1686392"/>
                <a:ext cx="203498" cy="241843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 bwMode="auto">
            <a:xfrm flipH="1">
              <a:off x="490611" y="1927042"/>
              <a:ext cx="9451" cy="231516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/>
            <p:cNvCxnSpPr>
              <a:stCxn id="25" idx="4"/>
            </p:cNvCxnSpPr>
            <p:nvPr/>
          </p:nvCxnSpPr>
          <p:spPr bwMode="auto">
            <a:xfrm>
              <a:off x="515963" y="1898441"/>
              <a:ext cx="2301691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2784BD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73" r="-3175" b="-1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/>
            <p:cNvCxnSpPr/>
            <p:nvPr/>
          </p:nvCxnSpPr>
          <p:spPr bwMode="auto">
            <a:xfrm flipV="1">
              <a:off x="863950" y="4942449"/>
              <a:ext cx="5553427" cy="14665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2784B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230384" y="2473979"/>
                  <a:ext cx="3898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384" y="2473979"/>
                  <a:ext cx="38985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765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-177979" y="1328764"/>
              <a:ext cx="1507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Satellite</a:t>
              </a:r>
            </a:p>
          </p:txBody>
        </p:sp>
        <p:cxnSp>
          <p:nvCxnSpPr>
            <p:cNvPr id="35" name="Straight Arrow Connector 34"/>
            <p:cNvCxnSpPr>
              <a:stCxn id="25" idx="4"/>
            </p:cNvCxnSpPr>
            <p:nvPr/>
          </p:nvCxnSpPr>
          <p:spPr bwMode="auto">
            <a:xfrm>
              <a:off x="515963" y="1898441"/>
              <a:ext cx="4257745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8" name="グループ化 187"/>
            <p:cNvGrpSpPr>
              <a:grpSpLocks noChangeAspect="1"/>
            </p:cNvGrpSpPr>
            <p:nvPr/>
          </p:nvGrpSpPr>
          <p:grpSpPr bwMode="gray">
            <a:xfrm>
              <a:off x="2320159" y="4497314"/>
              <a:ext cx="1237995" cy="467095"/>
              <a:chOff x="7128818" y="3367088"/>
              <a:chExt cx="1413680" cy="533400"/>
            </a:xfrm>
          </p:grpSpPr>
          <p:sp>
            <p:nvSpPr>
              <p:cNvPr id="39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0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41" name="グループ化 187"/>
            <p:cNvGrpSpPr>
              <a:grpSpLocks noChangeAspect="1"/>
            </p:cNvGrpSpPr>
            <p:nvPr/>
          </p:nvGrpSpPr>
          <p:grpSpPr bwMode="gray">
            <a:xfrm>
              <a:off x="4256305" y="4496156"/>
              <a:ext cx="1225011" cy="462196"/>
              <a:chOff x="7128818" y="3367088"/>
              <a:chExt cx="1413680" cy="533400"/>
            </a:xfrm>
          </p:grpSpPr>
          <p:sp>
            <p:nvSpPr>
              <p:cNvPr id="42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59" name="Straight Arrow Connector 58"/>
            <p:cNvCxnSpPr>
              <a:endCxn id="37" idx="1"/>
            </p:cNvCxnSpPr>
            <p:nvPr/>
          </p:nvCxnSpPr>
          <p:spPr bwMode="auto">
            <a:xfrm flipV="1">
              <a:off x="538471" y="1822687"/>
              <a:ext cx="4844647" cy="915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Arc 31"/>
            <p:cNvSpPr/>
            <p:nvPr/>
          </p:nvSpPr>
          <p:spPr>
            <a:xfrm rot="4570599">
              <a:off x="413206" y="1830012"/>
              <a:ext cx="370995" cy="560838"/>
            </a:xfrm>
            <a:prstGeom prst="arc">
              <a:avLst>
                <a:gd name="adj1" fmla="val 18663440"/>
                <a:gd name="adj2" fmla="val 2382091"/>
              </a:avLst>
            </a:prstGeom>
            <a:ln w="19050">
              <a:solidFill>
                <a:srgbClr val="2784B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Arc 35"/>
            <p:cNvSpPr/>
            <p:nvPr/>
          </p:nvSpPr>
          <p:spPr>
            <a:xfrm rot="5400000">
              <a:off x="286069" y="1906099"/>
              <a:ext cx="888019" cy="1000611"/>
            </a:xfrm>
            <a:prstGeom prst="arc">
              <a:avLst>
                <a:gd name="adj1" fmla="val 15710038"/>
                <a:gd name="adj2" fmla="val 1873818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3168" y="1664972"/>
            <a:ext cx="225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877" y="4957046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Azimuth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19531" y="2448367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-15853" y="6240813"/>
            <a:ext cx="12207203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Only image information is insufficient for robust classification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1" y="1246757"/>
            <a:ext cx="12191999" cy="426579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Labelled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microwave images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very few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learn all possible variations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649" y="713987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Appearance of a ship varies with satellite viewing angle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749152" y="2611782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9996386" y="4819737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0127209" y="4957046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0230233" y="5131290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730158"/>
            <a:ext cx="12192000" cy="578882"/>
          </a:xfrm>
          <a:prstGeom prst="round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viewing angle as an additional information in a NN</a:t>
            </a:r>
          </a:p>
        </p:txBody>
      </p:sp>
      <p:grpSp>
        <p:nvGrpSpPr>
          <p:cNvPr id="5" name="グループ化 47"/>
          <p:cNvGrpSpPr/>
          <p:nvPr/>
        </p:nvGrpSpPr>
        <p:grpSpPr>
          <a:xfrm>
            <a:off x="914400" y="2028011"/>
            <a:ext cx="10661301" cy="4321198"/>
            <a:chOff x="96042" y="2074045"/>
            <a:chExt cx="9212444" cy="4027488"/>
          </a:xfrm>
        </p:grpSpPr>
        <p:sp>
          <p:nvSpPr>
            <p:cNvPr id="6" name="Rectangle 5"/>
            <p:cNvSpPr/>
            <p:nvPr/>
          </p:nvSpPr>
          <p:spPr bwMode="auto">
            <a:xfrm>
              <a:off x="5097743" y="2975261"/>
              <a:ext cx="1768331" cy="690015"/>
            </a:xfrm>
            <a:prstGeom prst="rect">
              <a:avLst/>
            </a:prstGeom>
            <a:ln w="28575">
              <a:solidFill>
                <a:schemeClr val="tx1"/>
              </a:solidFill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CNN</a:t>
              </a:r>
              <a:endPara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4460314" y="3320268"/>
              <a:ext cx="609719" cy="1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7834541" y="2932864"/>
              <a:ext cx="1170153" cy="774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Ship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6" idx="3"/>
              <a:endCxn id="8" idx="1"/>
            </p:cNvCxnSpPr>
            <p:nvPr/>
          </p:nvCxnSpPr>
          <p:spPr bwMode="auto">
            <a:xfrm flipV="1">
              <a:off x="6866073" y="3320121"/>
              <a:ext cx="968467" cy="14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>
              <a:endCxn id="6" idx="2"/>
            </p:cNvCxnSpPr>
            <p:nvPr/>
          </p:nvCxnSpPr>
          <p:spPr bwMode="auto">
            <a:xfrm flipH="1" flipV="1">
              <a:off x="5981909" y="3665276"/>
              <a:ext cx="12782" cy="1284091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" name="グループ化 16"/>
            <p:cNvGrpSpPr/>
            <p:nvPr/>
          </p:nvGrpSpPr>
          <p:grpSpPr>
            <a:xfrm>
              <a:off x="2896346" y="2557038"/>
              <a:ext cx="1450343" cy="1452919"/>
              <a:chOff x="2490559" y="2219533"/>
              <a:chExt cx="1930406" cy="193383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0559" y="2219533"/>
                <a:ext cx="1248364" cy="117005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951" y="2383477"/>
                <a:ext cx="1212664" cy="113659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5312" y="2528776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766" y="2683398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220" y="2838019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0102" y="3018464"/>
                <a:ext cx="1210863" cy="113490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3596454" y="3759489"/>
              <a:ext cx="11144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sp>
          <p:nvSpPr>
            <p:cNvPr id="13" name="フローチャート: 磁気ディスク 5"/>
            <p:cNvSpPr/>
            <p:nvPr/>
          </p:nvSpPr>
          <p:spPr bwMode="auto">
            <a:xfrm>
              <a:off x="231664" y="4842182"/>
              <a:ext cx="1792845" cy="807647"/>
            </a:xfrm>
            <a:prstGeom prst="flowChartMagneticDisk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Metadata</a:t>
              </a:r>
              <a:endParaRPr kumimoji="1" lang="ja-JP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4" name="Rectangle 9"/>
            <p:cNvSpPr/>
            <p:nvPr/>
          </p:nvSpPr>
          <p:spPr bwMode="auto">
            <a:xfrm>
              <a:off x="2538242" y="4766144"/>
              <a:ext cx="2018370" cy="98007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Extract Viewing Angle Map </a:t>
              </a:r>
            </a:p>
          </p:txBody>
        </p:sp>
        <p:cxnSp>
          <p:nvCxnSpPr>
            <p:cNvPr id="15" name="Straight Arrow Connector 6"/>
            <p:cNvCxnSpPr>
              <a:stCxn id="13" idx="4"/>
              <a:endCxn id="14" idx="1"/>
            </p:cNvCxnSpPr>
            <p:nvPr/>
          </p:nvCxnSpPr>
          <p:spPr bwMode="auto">
            <a:xfrm>
              <a:off x="2024509" y="5246006"/>
              <a:ext cx="513733" cy="1017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6" name="Picture 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6" b="98555" l="5195" r="95455">
                          <a14:foregroundMark x1="5195" y1="14451" x2="5195" y2="14451"/>
                          <a14:foregroundMark x1="75325" y1="1734" x2="75325" y2="1734"/>
                          <a14:foregroundMark x1="95779" y1="86416" x2="95779" y2="86416"/>
                          <a14:foregroundMark x1="23377" y1="98555" x2="23377" y2="985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124" y="3941533"/>
              <a:ext cx="2088594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6"/>
            <p:cNvCxnSpPr/>
            <p:nvPr/>
          </p:nvCxnSpPr>
          <p:spPr bwMode="auto">
            <a:xfrm>
              <a:off x="4542256" y="5246006"/>
              <a:ext cx="746553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8" name="Content Placeholder 3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741" b="96154" l="5287" r="95430">
                          <a14:foregroundMark x1="5287" y1="18694" x2="5287" y2="18694"/>
                          <a14:foregroundMark x1="75806" y1="4919" x2="75806" y2="4919"/>
                          <a14:foregroundMark x1="94892" y1="83631" x2="94892" y2="83631"/>
                          <a14:foregroundMark x1="24283" y1="96154" x2="24283" y2="96154"/>
                          <a14:foregroundMark x1="6452" y1="16458" x2="6452" y2="16458"/>
                          <a14:foregroundMark x1="75717" y1="5456" x2="75717" y2="5456"/>
                          <a14:foregroundMark x1="95430" y1="83542" x2="95430" y2="83542"/>
                          <a14:foregroundMark x1="25179" y1="95707" x2="25179" y2="95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" t="3460" r="4651" b="3442"/>
            <a:stretch/>
          </p:blipFill>
          <p:spPr>
            <a:xfrm rot="21598123">
              <a:off x="149253" y="2308484"/>
              <a:ext cx="1905880" cy="2160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TextBox 6"/>
            <p:cNvSpPr txBox="1"/>
            <p:nvPr/>
          </p:nvSpPr>
          <p:spPr>
            <a:xfrm>
              <a:off x="1223795" y="3881292"/>
              <a:ext cx="8945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cxnSp>
          <p:nvCxnSpPr>
            <p:cNvPr id="20" name="Straight Arrow Connector 6"/>
            <p:cNvCxnSpPr/>
            <p:nvPr/>
          </p:nvCxnSpPr>
          <p:spPr bwMode="auto">
            <a:xfrm>
              <a:off x="2024509" y="3320268"/>
              <a:ext cx="721919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角丸四角形 18"/>
            <p:cNvSpPr/>
            <p:nvPr/>
          </p:nvSpPr>
          <p:spPr bwMode="auto">
            <a:xfrm>
              <a:off x="96042" y="2074045"/>
              <a:ext cx="2025689" cy="3930185"/>
            </a:xfrm>
            <a:prstGeom prst="roundRect">
              <a:avLst>
                <a:gd name="adj" fmla="val 6944"/>
              </a:avLst>
            </a:prstGeom>
            <a:noFill/>
            <a:ln w="28575">
              <a:solidFill>
                <a:schemeClr val="tx1"/>
              </a:solidFill>
              <a:prstDash val="sysDash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22" name="TextBox 9"/>
            <p:cNvSpPr txBox="1"/>
            <p:nvPr/>
          </p:nvSpPr>
          <p:spPr>
            <a:xfrm>
              <a:off x="6768551" y="4175373"/>
              <a:ext cx="2539935" cy="100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Viewing angle map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Shows viewing angle at each pixel</a:t>
              </a:r>
            </a:p>
          </p:txBody>
        </p:sp>
        <p:sp>
          <p:nvSpPr>
            <p:cNvPr id="23" name="フリーフォーム 45"/>
            <p:cNvSpPr/>
            <p:nvPr/>
          </p:nvSpPr>
          <p:spPr bwMode="auto">
            <a:xfrm rot="4500000">
              <a:off x="930970" y="4430984"/>
              <a:ext cx="533177" cy="322459"/>
            </a:xfrm>
            <a:custGeom>
              <a:avLst/>
              <a:gdLst>
                <a:gd name="connsiteX0" fmla="*/ 0 w 2024743"/>
                <a:gd name="connsiteY0" fmla="*/ 345610 h 691220"/>
                <a:gd name="connsiteX1" fmla="*/ 615821 w 2024743"/>
                <a:gd name="connsiteY1" fmla="*/ 9708 h 691220"/>
                <a:gd name="connsiteX2" fmla="*/ 1296955 w 2024743"/>
                <a:gd name="connsiteY2" fmla="*/ 681512 h 691220"/>
                <a:gd name="connsiteX3" fmla="*/ 2024743 w 2024743"/>
                <a:gd name="connsiteY3" fmla="*/ 345610 h 6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743" h="691220">
                  <a:moveTo>
                    <a:pt x="0" y="345610"/>
                  </a:moveTo>
                  <a:cubicBezTo>
                    <a:pt x="199831" y="149667"/>
                    <a:pt x="399662" y="-46276"/>
                    <a:pt x="615821" y="9708"/>
                  </a:cubicBezTo>
                  <a:cubicBezTo>
                    <a:pt x="831980" y="65692"/>
                    <a:pt x="1062135" y="625528"/>
                    <a:pt x="1296955" y="681512"/>
                  </a:cubicBezTo>
                  <a:cubicBezTo>
                    <a:pt x="1531775" y="737496"/>
                    <a:pt x="1778259" y="541553"/>
                    <a:pt x="2024743" y="345610"/>
                  </a:cubicBezTo>
                </a:path>
              </a:pathLst>
            </a:custGeom>
            <a:noFill/>
            <a:ln>
              <a:solidFill>
                <a:schemeClr val="accent6">
                  <a:lumMod val="90000"/>
                  <a:lumOff val="10000"/>
                </a:schemeClr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34730" y="2020694"/>
            <a:ext cx="11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03391" y="2084133"/>
            <a:ext cx="193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Ship Images</a:t>
            </a:r>
          </a:p>
        </p:txBody>
      </p:sp>
      <p:sp>
        <p:nvSpPr>
          <p:cNvPr id="33" name="Rectangle 32"/>
          <p:cNvSpPr/>
          <p:nvPr/>
        </p:nvSpPr>
        <p:spPr bwMode="auto">
          <a:xfrm rot="20980948">
            <a:off x="6877574" y="4167609"/>
            <a:ext cx="1692311" cy="2036467"/>
          </a:xfrm>
          <a:custGeom>
            <a:avLst/>
            <a:gdLst>
              <a:gd name="connsiteX0" fmla="*/ 0 w 1518377"/>
              <a:gd name="connsiteY0" fmla="*/ 0 h 1872356"/>
              <a:gd name="connsiteX1" fmla="*/ 1518377 w 1518377"/>
              <a:gd name="connsiteY1" fmla="*/ 0 h 1872356"/>
              <a:gd name="connsiteX2" fmla="*/ 1518377 w 1518377"/>
              <a:gd name="connsiteY2" fmla="*/ 1872356 h 1872356"/>
              <a:gd name="connsiteX3" fmla="*/ 0 w 1518377"/>
              <a:gd name="connsiteY3" fmla="*/ 1872356 h 1872356"/>
              <a:gd name="connsiteX4" fmla="*/ 0 w 1518377"/>
              <a:gd name="connsiteY4" fmla="*/ 0 h 1872356"/>
              <a:gd name="connsiteX0" fmla="*/ 0 w 1550506"/>
              <a:gd name="connsiteY0" fmla="*/ 0 h 1878204"/>
              <a:gd name="connsiteX1" fmla="*/ 1550506 w 1550506"/>
              <a:gd name="connsiteY1" fmla="*/ 5848 h 1878204"/>
              <a:gd name="connsiteX2" fmla="*/ 1550506 w 1550506"/>
              <a:gd name="connsiteY2" fmla="*/ 1878204 h 1878204"/>
              <a:gd name="connsiteX3" fmla="*/ 32129 w 1550506"/>
              <a:gd name="connsiteY3" fmla="*/ 1878204 h 1878204"/>
              <a:gd name="connsiteX4" fmla="*/ 0 w 1550506"/>
              <a:gd name="connsiteY4" fmla="*/ 0 h 187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506" h="1878204">
                <a:moveTo>
                  <a:pt x="0" y="0"/>
                </a:moveTo>
                <a:lnTo>
                  <a:pt x="1550506" y="5848"/>
                </a:lnTo>
                <a:lnTo>
                  <a:pt x="1550506" y="1878204"/>
                </a:lnTo>
                <a:lnTo>
                  <a:pt x="32129" y="187820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33554" y="6184047"/>
                <a:ext cx="202611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25</m:t>
                          </m:r>
                        </m:e>
                        <m:sup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554" y="6184047"/>
                <a:ext cx="2026111" cy="3755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725516" y="6020851"/>
                <a:ext cx="202611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16" y="6020851"/>
                <a:ext cx="2026111" cy="3755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/>
          <p:cNvSpPr/>
          <p:nvPr/>
        </p:nvSpPr>
        <p:spPr bwMode="auto">
          <a:xfrm>
            <a:off x="0" y="1312415"/>
            <a:ext cx="12192000" cy="561355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Helps the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to follow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appearance changes by learning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relationship</a:t>
            </a:r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正方形/長方形 3"/>
          <p:cNvSpPr/>
          <p:nvPr/>
        </p:nvSpPr>
        <p:spPr>
          <a:xfrm>
            <a:off x="239351" y="6482001"/>
            <a:ext cx="11843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Sharma et al.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CNN-based ship classification method incorporating SAR geometry information, SPIE RS 2018.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82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17999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992" lvl="1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1762" r="53970" b="72126"/>
          <a:stretch/>
        </p:blipFill>
        <p:spPr>
          <a:xfrm>
            <a:off x="2164604" y="1369305"/>
            <a:ext cx="1724723" cy="14793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t="67413" r="54356" b="7070"/>
          <a:stretch/>
        </p:blipFill>
        <p:spPr>
          <a:xfrm>
            <a:off x="2164604" y="4811317"/>
            <a:ext cx="1724723" cy="15635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34871" r="53769" b="39658"/>
          <a:stretch/>
        </p:blipFill>
        <p:spPr>
          <a:xfrm>
            <a:off x="2164605" y="3071725"/>
            <a:ext cx="1732157" cy="15388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99342" y="1736827"/>
            <a:ext cx="176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935" y="3616724"/>
            <a:ext cx="205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Bulk-carrier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312" y="5196213"/>
            <a:ext cx="1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Tanker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19200" y="1284051"/>
          <a:ext cx="5243493" cy="245278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48119"/>
                <a:gridCol w="3195374"/>
              </a:tblGrid>
              <a:tr h="424042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Satellite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Sentinel-1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kern="1200" dirty="0" smtClean="0"/>
                        <a:t>Resolution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Image</a:t>
                      </a:r>
                      <a:r>
                        <a:rPr lang="en-US" sz="2400" baseline="0" dirty="0" smtClean="0"/>
                        <a:t> size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128 x 128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No. images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</a:t>
                      </a:r>
                      <a:r>
                        <a:rPr lang="en-US" sz="2400" baseline="0" dirty="0" smtClean="0"/>
                        <a:t> per </a:t>
                      </a:r>
                      <a:r>
                        <a:rPr lang="en-US" sz="2400" dirty="0" smtClean="0"/>
                        <a:t>class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2398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Ground truth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AIS + Marine Traffic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4981" y="6407284"/>
            <a:ext cx="626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*Huang, L et al., "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OpenSARShip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A dataset dedicated to Sentinel-1 ship interpretation," IEEE Journal of Sel. Top. in App. Earth Obs. and Rem. Sen. 11(1), 195-208 (2018).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5700" y="246276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5697" y="592227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780260"/>
            <a:ext cx="6726841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Dataset: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OpenSARShip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24582" y="773293"/>
            <a:ext cx="5243488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Specifications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94606" y="4321312"/>
          <a:ext cx="5268086" cy="914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64816"/>
                <a:gridCol w="400327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HCF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10 Features</a:t>
                      </a:r>
                      <a:r>
                        <a:rPr lang="en-US" sz="2400" b="0" baseline="0" dirty="0" smtClean="0"/>
                        <a:t> + SVM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CNN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w/o incident angle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794606" y="3810218"/>
            <a:ext cx="52680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Conventional Methods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7" t="1582" r="7858" b="72175"/>
          <a:stretch/>
        </p:blipFill>
        <p:spPr>
          <a:xfrm>
            <a:off x="4264918" y="1369305"/>
            <a:ext cx="1747149" cy="151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277438" y="257811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0" t="34589" r="7200" b="39574"/>
          <a:stretch/>
        </p:blipFill>
        <p:spPr>
          <a:xfrm>
            <a:off x="4293595" y="3059637"/>
            <a:ext cx="1726657" cy="1568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5277438" y="432131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6" t="67419" r="8555" b="7190"/>
          <a:stretch/>
        </p:blipFill>
        <p:spPr>
          <a:xfrm>
            <a:off x="4293591" y="4828781"/>
            <a:ext cx="1718472" cy="1578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277438" y="6067480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0513" y="253495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NOAA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4605" y="5285141"/>
            <a:ext cx="52680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804601" y="5796235"/>
          <a:ext cx="5268086" cy="914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088429"/>
                <a:gridCol w="2179657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f-measure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Higher is better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#</a:t>
                      </a:r>
                      <a:r>
                        <a:rPr lang="en-US" sz="2400" baseline="0" dirty="0" smtClean="0"/>
                        <a:t>training data needed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Lower</a:t>
                      </a:r>
                      <a:r>
                        <a:rPr lang="en-US" sz="2400" baseline="0" dirty="0" smtClean="0"/>
                        <a:t> is better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2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/>
          </p:nvPr>
        </p:nvGraphicFramePr>
        <p:xfrm>
          <a:off x="-112960" y="1866012"/>
          <a:ext cx="5986012" cy="552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636408" y="3066614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52717" y="456922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50753" y="621610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43776" y="832963"/>
            <a:ext cx="5680085" cy="954107"/>
          </a:xfrm>
          <a:prstGeom prst="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4.2%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 in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f-measure</a:t>
            </a:r>
          </a:p>
        </p:txBody>
      </p: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573080396"/>
              </p:ext>
            </p:extLst>
          </p:nvPr>
        </p:nvGraphicFramePr>
        <p:xfrm>
          <a:off x="6121787" y="1943308"/>
          <a:ext cx="5500631" cy="5070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ctangle 25"/>
          <p:cNvSpPr/>
          <p:nvPr/>
        </p:nvSpPr>
        <p:spPr bwMode="auto">
          <a:xfrm>
            <a:off x="6193620" y="832963"/>
            <a:ext cx="5938576" cy="954107"/>
          </a:xfrm>
          <a:prstGeom prst="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25%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reduction in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data requirement</a:t>
            </a:r>
          </a:p>
        </p:txBody>
      </p:sp>
      <p:sp>
        <p:nvSpPr>
          <p:cNvPr id="3" name="Down Arrow 2"/>
          <p:cNvSpPr/>
          <p:nvPr/>
        </p:nvSpPr>
        <p:spPr bwMode="auto">
          <a:xfrm rot="13225624">
            <a:off x="4207815" y="2263628"/>
            <a:ext cx="235228" cy="825236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886564" y="3722968"/>
            <a:ext cx="1632855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903275" y="3272515"/>
            <a:ext cx="19376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Same Acc.</a:t>
            </a:r>
          </a:p>
        </p:txBody>
      </p:sp>
      <p:sp>
        <p:nvSpPr>
          <p:cNvPr id="20" name="Down Arrow 19"/>
          <p:cNvSpPr/>
          <p:nvPr/>
        </p:nvSpPr>
        <p:spPr bwMode="auto">
          <a:xfrm rot="5400000">
            <a:off x="8705358" y="5290169"/>
            <a:ext cx="280610" cy="766487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-15853" y="6318637"/>
            <a:ext cx="12207203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Proposed method outperforms the conventional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17305" r="3777" b="-1276"/>
          <a:stretch/>
        </p:blipFill>
        <p:spPr>
          <a:xfrm>
            <a:off x="48636" y="1175652"/>
            <a:ext cx="12045435" cy="5682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649" y="713987"/>
            <a:ext cx="12191999" cy="461665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Presented at International Geosciences and Remote Sensing </a:t>
            </a:r>
            <a:r>
              <a:rPr lang="en-US" sz="2400" dirty="0" smtClean="0"/>
              <a:t>Symposium ‘19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73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Surveillance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 in Time-series of Satellite Images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Work and Challenges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 Activities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 Study: Brain Tumor Segmentation with MRI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721046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/>
              <a:t>Change detection enables us to </a:t>
            </a:r>
            <a:r>
              <a:rPr lang="en-US" sz="2800" dirty="0">
                <a:solidFill>
                  <a:srgbClr val="FFFF00"/>
                </a:solidFill>
              </a:rPr>
              <a:t>understand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00"/>
                </a:solidFill>
              </a:rPr>
              <a:t>dynamics</a:t>
            </a:r>
            <a:r>
              <a:rPr lang="en-US" sz="2800" dirty="0"/>
              <a:t> of </a:t>
            </a:r>
            <a:r>
              <a:rPr lang="en-US" sz="2800" dirty="0" smtClean="0"/>
              <a:t>Earth</a:t>
            </a:r>
            <a:endParaRPr lang="en-US" sz="2800" dirty="0"/>
          </a:p>
        </p:txBody>
      </p:sp>
      <p:pic>
        <p:nvPicPr>
          <p:cNvPr id="3" name="Dubai Coastal expan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62" y="2178994"/>
            <a:ext cx="6145885" cy="4260717"/>
          </a:xfrm>
          <a:prstGeom prst="rect">
            <a:avLst/>
          </a:prstGeom>
        </p:spPr>
      </p:pic>
      <p:pic>
        <p:nvPicPr>
          <p:cNvPr id="4" name="Saudi arabia farm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2163" y="2178993"/>
            <a:ext cx="5738098" cy="4260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986" y="1460768"/>
            <a:ext cx="6180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Dubai Coastal Expansion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5975" y="1460769"/>
            <a:ext cx="552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Saudi Arabia Irrigation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Conventional Method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44716" y="3221365"/>
            <a:ext cx="2145630" cy="13492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Pixel-to-pixel difference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6310436" y="3221364"/>
            <a:ext cx="2297189" cy="13492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49" y="720608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Based on pixel-to-pixel difference followed by classification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55257" y="1163573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Map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75619" y="1606537"/>
            <a:ext cx="2549007" cy="2134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1619" y="4570661"/>
            <a:ext cx="2532848" cy="20546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7" y="1627082"/>
            <a:ext cx="2530489" cy="2118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" y="4560613"/>
            <a:ext cx="2498767" cy="20570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9661" y="1182273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660" y="4146667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cxnSp>
        <p:nvCxnSpPr>
          <p:cNvPr id="4" name="Straight Arrow Connector 3"/>
          <p:cNvCxnSpPr>
            <a:stCxn id="15" idx="3"/>
            <a:endCxn id="6" idx="1"/>
          </p:cNvCxnSpPr>
          <p:nvPr/>
        </p:nvCxnSpPr>
        <p:spPr>
          <a:xfrm>
            <a:off x="3115366" y="2686095"/>
            <a:ext cx="529350" cy="12099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1"/>
          </p:cNvCxnSpPr>
          <p:nvPr/>
        </p:nvCxnSpPr>
        <p:spPr>
          <a:xfrm flipV="1">
            <a:off x="3074386" y="3896014"/>
            <a:ext cx="570330" cy="1405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 flipV="1">
            <a:off x="5790346" y="3896013"/>
            <a:ext cx="52009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956199" y="1562363"/>
            <a:ext cx="3137787" cy="2647200"/>
            <a:chOff x="8914984" y="2146735"/>
            <a:chExt cx="3137787" cy="2647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4984" y="2146735"/>
              <a:ext cx="3137787" cy="2647200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10227314" y="3136955"/>
              <a:ext cx="513126" cy="66675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8607625" y="3557116"/>
            <a:ext cx="697149" cy="336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199" y="4431201"/>
            <a:ext cx="3136168" cy="247444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543158" y="4098948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Ground Truth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4159608" y="4988982"/>
            <a:ext cx="4448017" cy="1200329"/>
          </a:xfrm>
          <a:prstGeom prst="wedgeRectCallout">
            <a:avLst>
              <a:gd name="adj1" fmla="val 86298"/>
              <a:gd name="adj2" fmla="val -1903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endParaRPr lang="en-US" sz="36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Alarms!</a:t>
            </a:r>
          </a:p>
        </p:txBody>
      </p:sp>
      <p:sp>
        <p:nvSpPr>
          <p:cNvPr id="36" name="Oval 35"/>
          <p:cNvSpPr/>
          <p:nvPr/>
        </p:nvSpPr>
        <p:spPr>
          <a:xfrm>
            <a:off x="10268529" y="5373066"/>
            <a:ext cx="513126" cy="6667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2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Problem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5370" y="1292856"/>
            <a:ext cx="7850976" cy="5158168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Camera Jitter</a:t>
            </a:r>
          </a:p>
          <a:p>
            <a:pPr lvl="1"/>
            <a:r>
              <a:rPr lang="en-US" sz="2400" dirty="0">
                <a:ea typeface="Verdana" panose="020B0604030504040204" pitchFamily="34" charset="0"/>
              </a:rPr>
              <a:t> </a:t>
            </a:r>
            <a:r>
              <a:rPr lang="en-US" sz="2400" dirty="0" smtClean="0">
                <a:ea typeface="Verdana" panose="020B0604030504040204" pitchFamily="34" charset="0"/>
              </a:rPr>
              <a:t>causes co-registration error</a:t>
            </a: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Speckle</a:t>
            </a:r>
          </a:p>
          <a:p>
            <a:pPr lvl="1"/>
            <a:r>
              <a:rPr lang="en-US" sz="2400" dirty="0">
                <a:ea typeface="Verdana" panose="020B0604030504040204" pitchFamily="34" charset="0"/>
              </a:rPr>
              <a:t> </a:t>
            </a:r>
            <a:r>
              <a:rPr lang="en-US" sz="2400" dirty="0" smtClean="0">
                <a:ea typeface="Verdana" panose="020B0604030504040204" pitchFamily="34" charset="0"/>
              </a:rPr>
              <a:t>characteristic property in SAR</a:t>
            </a:r>
          </a:p>
          <a:p>
            <a:pPr lvl="1"/>
            <a:r>
              <a:rPr lang="en-US" sz="2400" dirty="0">
                <a:ea typeface="Verdana" panose="020B0604030504040204" pitchFamily="34" charset="0"/>
              </a:rPr>
              <a:t> </a:t>
            </a:r>
            <a:r>
              <a:rPr lang="en-US" sz="2400" dirty="0" smtClean="0">
                <a:ea typeface="Verdana" panose="020B0604030504040204" pitchFamily="34" charset="0"/>
              </a:rPr>
              <a:t>causes noisy background</a:t>
            </a: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Camouflage</a:t>
            </a:r>
          </a:p>
          <a:p>
            <a:pPr lvl="1"/>
            <a:r>
              <a:rPr lang="en-US" sz="2400" dirty="0">
                <a:ea typeface="Verdana" panose="020B0604030504040204" pitchFamily="34" charset="0"/>
              </a:rPr>
              <a:t> </a:t>
            </a:r>
            <a:r>
              <a:rPr lang="en-US" sz="2400" dirty="0" smtClean="0">
                <a:ea typeface="Verdana" panose="020B0604030504040204" pitchFamily="34" charset="0"/>
              </a:rPr>
              <a:t>non-defined shape and boundary</a:t>
            </a:r>
          </a:p>
          <a:p>
            <a:pPr lvl="1"/>
            <a:r>
              <a:rPr lang="en-US" sz="2400" dirty="0">
                <a:ea typeface="Verdana" panose="020B0604030504040204" pitchFamily="34" charset="0"/>
              </a:rPr>
              <a:t> </a:t>
            </a:r>
            <a:r>
              <a:rPr lang="en-US" sz="2400" dirty="0" smtClean="0">
                <a:ea typeface="Verdana" panose="020B0604030504040204" pitchFamily="34" charset="0"/>
              </a:rPr>
              <a:t>difficulty to detect small and moving objects</a:t>
            </a:r>
            <a:endParaRPr lang="en-US" sz="2400" dirty="0">
              <a:ea typeface="Verdana" panose="020B060403050404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51038" y="1277709"/>
            <a:ext cx="3132220" cy="1945935"/>
            <a:chOff x="5061419" y="940598"/>
            <a:chExt cx="2589447" cy="18952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419" y="940598"/>
              <a:ext cx="2589447" cy="189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Connector 5"/>
            <p:cNvCxnSpPr/>
            <p:nvPr/>
          </p:nvCxnSpPr>
          <p:spPr bwMode="auto">
            <a:xfrm flipV="1">
              <a:off x="5061419" y="1552052"/>
              <a:ext cx="2589447" cy="377016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5093021" y="954289"/>
              <a:ext cx="14468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Image 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93021" y="2445489"/>
              <a:ext cx="14468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Image 2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25" y="3392005"/>
            <a:ext cx="1432954" cy="14148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14" y="3389840"/>
            <a:ext cx="1566110" cy="1414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214" y="5032672"/>
            <a:ext cx="1566110" cy="1402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4192" y="5034414"/>
            <a:ext cx="1491644" cy="14096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70299" y="5480908"/>
            <a:ext cx="4590332" cy="107721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change detection accuracy</a:t>
            </a: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3939478" y="4859158"/>
            <a:ext cx="651974" cy="447234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714890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Pixel-to-pixel </a:t>
            </a:r>
            <a:r>
              <a:rPr lang="en-US" dirty="0" smtClean="0"/>
              <a:t>difference-based </a:t>
            </a:r>
            <a:r>
              <a:rPr lang="en-US" dirty="0"/>
              <a:t>method cause many false </a:t>
            </a:r>
            <a:r>
              <a:rPr lang="en-US" dirty="0" smtClean="0"/>
              <a:t>alarms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793883" y="4527674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DLR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30015" y="4479789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DLR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64538" y="6120443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DLR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60504" y="6101395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DLR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73248" y="2959148"/>
            <a:ext cx="113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DLR</a:t>
            </a:r>
          </a:p>
        </p:txBody>
      </p:sp>
    </p:spTree>
    <p:extLst>
      <p:ext uri="{BB962C8B-B14F-4D97-AF65-F5344CB8AC3E}">
        <p14:creationId xmlns:p14="http://schemas.microsoft.com/office/powerpoint/2010/main" val="33695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Solution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38908" y="714891"/>
            <a:ext cx="12084996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Feature-to-Feature difference method is robust to the conditions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908" y="1265448"/>
            <a:ext cx="12084996" cy="4616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Siamese network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 been widely used for feature comparison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70434" y="1836802"/>
            <a:ext cx="8161506" cy="4826645"/>
            <a:chOff x="2973313" y="-382514"/>
            <a:chExt cx="5623112" cy="3094718"/>
          </a:xfrm>
        </p:grpSpPr>
        <p:grpSp>
          <p:nvGrpSpPr>
            <p:cNvPr id="8" name="Group 7"/>
            <p:cNvGrpSpPr/>
            <p:nvPr/>
          </p:nvGrpSpPr>
          <p:grpSpPr>
            <a:xfrm>
              <a:off x="2996759" y="-382514"/>
              <a:ext cx="5599666" cy="3094718"/>
              <a:chOff x="2996759" y="-382514"/>
              <a:chExt cx="5599666" cy="309471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013562" y="-382514"/>
                <a:ext cx="5582863" cy="3094718"/>
                <a:chOff x="589280" y="185003"/>
                <a:chExt cx="5582863" cy="30947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589280" y="575761"/>
                      <a:ext cx="934720" cy="924560"/>
                    </a:xfrm>
                    <a:prstGeom prst="rect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Patch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" name="Rectangle 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280" y="575761"/>
                      <a:ext cx="934720" cy="924560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  <a:ln w="1905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ectangle 14"/>
                    <p:cNvSpPr/>
                    <p:nvPr/>
                  </p:nvSpPr>
                  <p:spPr>
                    <a:xfrm>
                      <a:off x="589280" y="2307881"/>
                      <a:ext cx="934720" cy="759012"/>
                    </a:xfrm>
                    <a:prstGeom prst="rect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Patch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" name="Rectangle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280" y="2307881"/>
                      <a:ext cx="934720" cy="75901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Rectangle 15"/>
                <p:cNvSpPr/>
                <p:nvPr/>
              </p:nvSpPr>
              <p:spPr>
                <a:xfrm>
                  <a:off x="1818640" y="575761"/>
                  <a:ext cx="345440" cy="924560"/>
                </a:xfrm>
                <a:prstGeom prst="rect">
                  <a:avLst/>
                </a:prstGeom>
                <a:solidFill>
                  <a:schemeClr val="accent6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Conv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2458720" y="575761"/>
                  <a:ext cx="345440" cy="924560"/>
                </a:xfrm>
                <a:prstGeom prst="rect">
                  <a:avLst/>
                </a:prstGeom>
                <a:solidFill>
                  <a:schemeClr val="accent6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Conv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098800" y="575761"/>
                  <a:ext cx="345440" cy="92456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Poo l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738880" y="575761"/>
                  <a:ext cx="345440" cy="924560"/>
                </a:xfrm>
                <a:prstGeom prst="rect">
                  <a:avLst/>
                </a:prstGeom>
                <a:solidFill>
                  <a:schemeClr val="accent6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Conv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4378960" y="575761"/>
                  <a:ext cx="345440" cy="92456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FC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5015132" y="575761"/>
                  <a:ext cx="345440" cy="92456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FC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818640" y="2292641"/>
                  <a:ext cx="345440" cy="924560"/>
                </a:xfrm>
                <a:prstGeom prst="rect">
                  <a:avLst/>
                </a:prstGeom>
                <a:solidFill>
                  <a:schemeClr val="accent6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Conv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2458720" y="2292641"/>
                  <a:ext cx="345440" cy="924560"/>
                </a:xfrm>
                <a:prstGeom prst="rect">
                  <a:avLst/>
                </a:prstGeom>
                <a:solidFill>
                  <a:schemeClr val="accent6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Conv</a:t>
                  </a: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3098800" y="2292641"/>
                  <a:ext cx="345440" cy="92456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Poo l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3738880" y="2292641"/>
                  <a:ext cx="345440" cy="924560"/>
                </a:xfrm>
                <a:prstGeom prst="rect">
                  <a:avLst/>
                </a:prstGeom>
                <a:solidFill>
                  <a:schemeClr val="accent6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Conv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4378960" y="2292641"/>
                  <a:ext cx="345440" cy="92456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FC</a:t>
                  </a: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015132" y="2292641"/>
                  <a:ext cx="345440" cy="92456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FC</a:t>
                  </a:r>
                </a:p>
              </p:txBody>
            </p:sp>
            <p:cxnSp>
              <p:nvCxnSpPr>
                <p:cNvPr id="28" name="Straight Arrow Connector 27"/>
                <p:cNvCxnSpPr>
                  <a:stCxn id="14" idx="3"/>
                  <a:endCxn id="16" idx="1"/>
                </p:cNvCxnSpPr>
                <p:nvPr/>
              </p:nvCxnSpPr>
              <p:spPr>
                <a:xfrm>
                  <a:off x="1524000" y="1038041"/>
                  <a:ext cx="29464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1507197" y="2770161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2164080" y="1049764"/>
                  <a:ext cx="29464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2152358" y="2779534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2804160" y="1062659"/>
                  <a:ext cx="29464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3444240" y="1062659"/>
                  <a:ext cx="29464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4082266" y="1062659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4724400" y="1065003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2804160" y="2779534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3444240" y="2781878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4082266" y="2779534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4724400" y="2795945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/>
                <p:cNvSpPr/>
                <p:nvPr/>
              </p:nvSpPr>
              <p:spPr>
                <a:xfrm>
                  <a:off x="1654517" y="505002"/>
                  <a:ext cx="3872523" cy="1058781"/>
                </a:xfrm>
                <a:prstGeom prst="rect">
                  <a:avLst/>
                </a:prstGeom>
                <a:noFill/>
                <a:ln w="28575">
                  <a:solidFill>
                    <a:schemeClr val="accent2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659597" y="2220940"/>
                  <a:ext cx="3872523" cy="1058781"/>
                </a:xfrm>
                <a:prstGeom prst="rect">
                  <a:avLst/>
                </a:prstGeom>
                <a:noFill/>
                <a:ln w="28575">
                  <a:solidFill>
                    <a:schemeClr val="accent2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Arrow Connector 41"/>
                <p:cNvCxnSpPr>
                  <a:stCxn id="40" idx="2"/>
                  <a:endCxn id="41" idx="0"/>
                </p:cNvCxnSpPr>
                <p:nvPr/>
              </p:nvCxnSpPr>
              <p:spPr>
                <a:xfrm>
                  <a:off x="3590779" y="1563783"/>
                  <a:ext cx="5080" cy="657157"/>
                </a:xfrm>
                <a:prstGeom prst="straightConnector1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/>
                <p:cNvSpPr txBox="1"/>
                <p:nvPr/>
              </p:nvSpPr>
              <p:spPr>
                <a:xfrm>
                  <a:off x="2534970" y="1746508"/>
                  <a:ext cx="2111616" cy="2565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Share Weights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1185203" y="197939"/>
                  <a:ext cx="1640349" cy="236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64x3x3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2194169" y="197939"/>
                  <a:ext cx="931594" cy="236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64x3x3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005161" y="197939"/>
                  <a:ext cx="508290" cy="236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2x2</a:t>
                  </a:r>
                </a:p>
              </p:txBody>
            </p: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5362917" y="1062659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5362917" y="2795945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5456607" y="849726"/>
                      <a:ext cx="713639" cy="305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6607" y="849726"/>
                      <a:ext cx="713639" cy="30551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26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5458504" y="2565664"/>
                      <a:ext cx="713639" cy="3055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8504" y="2565664"/>
                      <a:ext cx="713639" cy="30551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6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1" name="TextBox 50"/>
                <p:cNvSpPr txBox="1"/>
                <p:nvPr/>
              </p:nvSpPr>
              <p:spPr>
                <a:xfrm>
                  <a:off x="3444240" y="197939"/>
                  <a:ext cx="931594" cy="236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64x3x3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4092526" y="185003"/>
                  <a:ext cx="931594" cy="236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128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4725963" y="185003"/>
                  <a:ext cx="931594" cy="236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128</a:t>
                  </a:r>
                </a:p>
              </p:txBody>
            </p: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1530411" y="1038041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2170490" y="1049764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2810571" y="1062659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>
                  <a:off x="3450650" y="1062659"/>
                  <a:ext cx="29464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4" t="33792" r="43941" b="44933"/>
              <a:stretch/>
            </p:blipFill>
            <p:spPr>
              <a:xfrm>
                <a:off x="3013201" y="8244"/>
                <a:ext cx="941191" cy="94132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3" t="37004" r="54363" b="39358"/>
              <a:stretch/>
            </p:blipFill>
            <p:spPr>
              <a:xfrm>
                <a:off x="2996759" y="1721883"/>
                <a:ext cx="951522" cy="93652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2996759" y="-342116"/>
              <a:ext cx="1004149" cy="256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Image 1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73313" y="1379798"/>
              <a:ext cx="1004149" cy="256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Image 2 </a:t>
              </a:r>
            </a:p>
          </p:txBody>
        </p:sp>
      </p:grpSp>
      <p:sp>
        <p:nvSpPr>
          <p:cNvPr id="55" name="Rectangle 54"/>
          <p:cNvSpPr/>
          <p:nvPr/>
        </p:nvSpPr>
        <p:spPr>
          <a:xfrm>
            <a:off x="9869768" y="4045877"/>
            <a:ext cx="1871517" cy="8233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</a:p>
        </p:txBody>
      </p:sp>
      <p:cxnSp>
        <p:nvCxnSpPr>
          <p:cNvPr id="56" name="Straight Arrow Connector 55"/>
          <p:cNvCxnSpPr>
            <a:endCxn id="55" idx="0"/>
          </p:cNvCxnSpPr>
          <p:nvPr/>
        </p:nvCxnSpPr>
        <p:spPr bwMode="auto">
          <a:xfrm>
            <a:off x="9672119" y="3185518"/>
            <a:ext cx="1133408" cy="86035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endCxn id="55" idx="2"/>
          </p:cNvCxnSpPr>
          <p:nvPr/>
        </p:nvCxnSpPr>
        <p:spPr bwMode="auto">
          <a:xfrm flipV="1">
            <a:off x="9702026" y="4869182"/>
            <a:ext cx="1103501" cy="98536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775976"/>
              </p:ext>
            </p:extLst>
          </p:nvPr>
        </p:nvGraphicFramePr>
        <p:xfrm>
          <a:off x="9964833" y="5692487"/>
          <a:ext cx="215907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27"/>
                <a:gridCol w="168604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Convolution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Max-pooling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Fully-connected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0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8050" y="758891"/>
            <a:ext cx="11713301" cy="64687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India, working in Japan since Oct 2016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Education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B. Tech. in Electrical Engineering, GBPUAT </a:t>
            </a:r>
            <a:r>
              <a:rPr lang="en-US" sz="2400" dirty="0" err="1" smtClean="0">
                <a:ea typeface="Verdana" panose="020B0604030504040204" pitchFamily="34" charset="0"/>
              </a:rPr>
              <a:t>Pantnagar</a:t>
            </a:r>
            <a:r>
              <a:rPr lang="en-US" sz="2400" dirty="0" smtClean="0">
                <a:ea typeface="Verdana" panose="020B0604030504040204" pitchFamily="34" charset="0"/>
              </a:rPr>
              <a:t>, India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M. Tech. in </a:t>
            </a:r>
            <a:r>
              <a:rPr lang="en-US" sz="2400" dirty="0" err="1" smtClean="0">
                <a:ea typeface="Verdana" panose="020B0604030504040204" pitchFamily="34" charset="0"/>
              </a:rPr>
              <a:t>Geoinformatics</a:t>
            </a:r>
            <a:r>
              <a:rPr lang="en-US" sz="2400" dirty="0" smtClean="0">
                <a:ea typeface="Verdana" panose="020B0604030504040204" pitchFamily="34" charset="0"/>
              </a:rPr>
              <a:t> Engineering, IIT Bombay, India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Professional Experience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Data Science Researcher at NEC (3 years)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Image Processing Lab Teaching Assistant at IIT Bombay (1 year)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Achievements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3 Patents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5 Publications in top-level remote sensing conferences- IGARSS, SPIE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Foreign collaborations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Hobbies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Blogging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Social Activities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200" dirty="0" smtClean="0">
                <a:ea typeface="Verdana" panose="020B0604030504040204" pitchFamily="34" charset="0"/>
              </a:rPr>
              <a:t>Volunteer at Hands-on-Tokyo NGO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200" dirty="0" smtClean="0">
                <a:ea typeface="Verdana" panose="020B0604030504040204" pitchFamily="34" charset="0"/>
              </a:rPr>
              <a:t>Speaker at Machine Learning Tokyo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60" y="45361"/>
            <a:ext cx="9097491" cy="501962"/>
          </a:xfrm>
        </p:spPr>
        <p:txBody>
          <a:bodyPr>
            <a:noAutofit/>
          </a:bodyPr>
          <a:lstStyle/>
          <a:p>
            <a:r>
              <a:rPr lang="en-US" b="0" dirty="0" smtClean="0"/>
              <a:t>Proposed Method</a:t>
            </a:r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300598" y="1102684"/>
            <a:ext cx="12286993" cy="5148261"/>
            <a:chOff x="30304" y="965948"/>
            <a:chExt cx="9753447" cy="5304028"/>
          </a:xfrm>
        </p:grpSpPr>
        <p:sp>
          <p:nvSpPr>
            <p:cNvPr id="102" name="Rectangle 101"/>
            <p:cNvSpPr/>
            <p:nvPr/>
          </p:nvSpPr>
          <p:spPr>
            <a:xfrm>
              <a:off x="3528612" y="1444238"/>
              <a:ext cx="2208551" cy="26415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0304" y="965948"/>
              <a:ext cx="9040244" cy="5304028"/>
              <a:chOff x="30304" y="965948"/>
              <a:chExt cx="9040244" cy="5304028"/>
            </a:xfrm>
          </p:grpSpPr>
          <p:sp>
            <p:nvSpPr>
              <p:cNvPr id="123" name="Rounded Rectangle 122"/>
              <p:cNvSpPr/>
              <p:nvPr/>
            </p:nvSpPr>
            <p:spPr bwMode="auto">
              <a:xfrm>
                <a:off x="1973797" y="4253294"/>
                <a:ext cx="7096751" cy="2016682"/>
              </a:xfrm>
              <a:prstGeom prst="roundRect">
                <a:avLst/>
              </a:prstGeom>
              <a:solidFill>
                <a:schemeClr val="accent3">
                  <a:lumMod val="25000"/>
                  <a:lumOff val="75000"/>
                </a:schemeClr>
              </a:solidFill>
              <a:ln/>
              <a:ex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 b="1" dirty="0">
                  <a:latin typeface="+mj-ea"/>
                  <a:ea typeface="+mj-ea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30304" y="965948"/>
                <a:ext cx="9037901" cy="5278641"/>
                <a:chOff x="-362690" y="2989919"/>
                <a:chExt cx="9037901" cy="527864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-362690" y="3415910"/>
                  <a:ext cx="9003397" cy="4852650"/>
                  <a:chOff x="276646" y="3562731"/>
                  <a:chExt cx="9003397" cy="4852650"/>
                </a:xfrm>
              </p:grpSpPr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255" y="5535336"/>
                    <a:ext cx="1547845" cy="1468285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6646" y="3562731"/>
                    <a:ext cx="1547845" cy="1487821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</p:pic>
              <p:sp>
                <p:nvSpPr>
                  <p:cNvPr id="69" name="Rectangle 68"/>
                  <p:cNvSpPr/>
                  <p:nvPr/>
                </p:nvSpPr>
                <p:spPr>
                  <a:xfrm>
                    <a:off x="7695638" y="6793418"/>
                    <a:ext cx="1547845" cy="149873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91849" y="6709983"/>
                    <a:ext cx="1788194" cy="1705398"/>
                  </a:xfrm>
                  <a:prstGeom prst="rect">
                    <a:avLst/>
                  </a:prstGeom>
                </p:spPr>
              </p:pic>
              <p:sp>
                <p:nvSpPr>
                  <p:cNvPr id="71" name="Rectangle 70"/>
                  <p:cNvSpPr/>
                  <p:nvPr/>
                </p:nvSpPr>
                <p:spPr>
                  <a:xfrm>
                    <a:off x="2434740" y="4698536"/>
                    <a:ext cx="1233792" cy="810064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Patch Extraction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0464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>
                  <a:xfrm>
                    <a:off x="43512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46712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Pool</a:t>
                    </a:r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49760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76" name="Rectangle 75"/>
                  <p:cNvSpPr/>
                  <p:nvPr/>
                </p:nvSpPr>
                <p:spPr>
                  <a:xfrm>
                    <a:off x="52808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55856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>
                    <a:off x="40464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43512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46712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Pool</a:t>
                    </a: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49760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52808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55856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6812699" y="4590501"/>
                    <a:ext cx="1610721" cy="82330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Distance Loss</a:t>
                    </a:r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5821019" y="7305460"/>
                    <a:ext cx="1555991" cy="64714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2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Thresholding</a:t>
                    </a:r>
                    <a:endParaRPr lang="en-US" sz="2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6" name="Straight Arrow Connector 85"/>
                  <p:cNvCxnSpPr>
                    <a:stCxn id="88" idx="2"/>
                    <a:endCxn id="89" idx="0"/>
                  </p:cNvCxnSpPr>
                  <p:nvPr/>
                </p:nvCxnSpPr>
                <p:spPr>
                  <a:xfrm>
                    <a:off x="4907588" y="4534744"/>
                    <a:ext cx="0" cy="802113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3940883" y="4819017"/>
                    <a:ext cx="1951674" cy="3805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Share Weights</a:t>
                    </a: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3924498" y="3665326"/>
                    <a:ext cx="1966179" cy="8694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3924498" y="5336857"/>
                    <a:ext cx="1966179" cy="86931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0" name="Elbow Connector 89"/>
                  <p:cNvCxnSpPr>
                    <a:endCxn id="71" idx="1"/>
                  </p:cNvCxnSpPr>
                  <p:nvPr/>
                </p:nvCxnSpPr>
                <p:spPr>
                  <a:xfrm>
                    <a:off x="1854322" y="4280771"/>
                    <a:ext cx="580417" cy="822797"/>
                  </a:xfrm>
                  <a:prstGeom prst="bent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Elbow Connector 90"/>
                  <p:cNvCxnSpPr>
                    <a:stCxn id="66" idx="3"/>
                    <a:endCxn id="71" idx="1"/>
                  </p:cNvCxnSpPr>
                  <p:nvPr/>
                </p:nvCxnSpPr>
                <p:spPr>
                  <a:xfrm flipV="1">
                    <a:off x="1840101" y="5103568"/>
                    <a:ext cx="594639" cy="1165911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Elbow Connector 91"/>
                  <p:cNvCxnSpPr>
                    <a:stCxn id="71" idx="3"/>
                    <a:endCxn id="72" idx="1"/>
                  </p:cNvCxnSpPr>
                  <p:nvPr/>
                </p:nvCxnSpPr>
                <p:spPr>
                  <a:xfrm flipV="1">
                    <a:off x="3668532" y="4121150"/>
                    <a:ext cx="377887" cy="982417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Elbow Connector 92"/>
                  <p:cNvCxnSpPr>
                    <a:stCxn id="71" idx="3"/>
                    <a:endCxn id="78" idx="1"/>
                  </p:cNvCxnSpPr>
                  <p:nvPr/>
                </p:nvCxnSpPr>
                <p:spPr>
                  <a:xfrm>
                    <a:off x="3668532" y="5103568"/>
                    <a:ext cx="377887" cy="673858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Elbow Connector 93"/>
                  <p:cNvCxnSpPr>
                    <a:stCxn id="77" idx="3"/>
                    <a:endCxn id="84" idx="1"/>
                  </p:cNvCxnSpPr>
                  <p:nvPr/>
                </p:nvCxnSpPr>
                <p:spPr>
                  <a:xfrm>
                    <a:off x="5768539" y="4121150"/>
                    <a:ext cx="1044160" cy="881004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Elbow Connector 94"/>
                  <p:cNvCxnSpPr>
                    <a:stCxn id="83" idx="3"/>
                    <a:endCxn id="84" idx="1"/>
                  </p:cNvCxnSpPr>
                  <p:nvPr/>
                </p:nvCxnSpPr>
                <p:spPr>
                  <a:xfrm flipV="1">
                    <a:off x="5768539" y="5002154"/>
                    <a:ext cx="1044160" cy="775271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/>
                  <p:cNvCxnSpPr/>
                  <p:nvPr/>
                </p:nvCxnSpPr>
                <p:spPr>
                  <a:xfrm flipV="1">
                    <a:off x="5405256" y="7597417"/>
                    <a:ext cx="421493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Rectangle 97"/>
                      <p:cNvSpPr/>
                      <p:nvPr/>
                    </p:nvSpPr>
                    <p:spPr>
                      <a:xfrm>
                        <a:off x="3311387" y="3903174"/>
                        <a:ext cx="478528" cy="443924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200" dirty="0"/>
                      </a:p>
                    </p:txBody>
                  </p:sp>
                </mc:Choice>
                <mc:Fallback xmlns="">
                  <p:sp>
                    <p:nvSpPr>
                      <p:cNvPr id="98" name="Rectangle 9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1387" y="3903174"/>
                        <a:ext cx="478528" cy="443924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Rectangle 98"/>
                      <p:cNvSpPr/>
                      <p:nvPr/>
                    </p:nvSpPr>
                    <p:spPr>
                      <a:xfrm>
                        <a:off x="3319640" y="5569214"/>
                        <a:ext cx="478528" cy="443924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200" dirty="0"/>
                      </a:p>
                    </p:txBody>
                  </p:sp>
                </mc:Choice>
                <mc:Fallback xmlns="">
                  <p:sp>
                    <p:nvSpPr>
                      <p:cNvPr id="99" name="Rectangle 9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9640" y="5569214"/>
                        <a:ext cx="478528" cy="443924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0" name="Rectangle 99"/>
                      <p:cNvSpPr/>
                      <p:nvPr/>
                    </p:nvSpPr>
                    <p:spPr>
                      <a:xfrm>
                        <a:off x="6070095" y="3751818"/>
                        <a:ext cx="430755" cy="44392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200" b="1" dirty="0"/>
                      </a:p>
                    </p:txBody>
                  </p:sp>
                </mc:Choice>
                <mc:Fallback xmlns="">
                  <p:sp>
                    <p:nvSpPr>
                      <p:cNvPr id="100" name="Rectangle 9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70095" y="3751818"/>
                        <a:ext cx="430755" cy="44392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1124" b="-154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1" name="Rectangle 100"/>
                      <p:cNvSpPr/>
                      <p:nvPr/>
                    </p:nvSpPr>
                    <p:spPr>
                      <a:xfrm>
                        <a:off x="6019889" y="5751257"/>
                        <a:ext cx="430755" cy="44392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200" b="1" dirty="0"/>
                      </a:p>
                    </p:txBody>
                  </p:sp>
                </mc:Choice>
                <mc:Fallback xmlns="">
                  <p:sp>
                    <p:nvSpPr>
                      <p:cNvPr id="101" name="Rectangle 10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9889" y="5751257"/>
                        <a:ext cx="430755" cy="443924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b="-154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2" name="Rectangle 61"/>
                <p:cNvSpPr/>
                <p:nvPr/>
              </p:nvSpPr>
              <p:spPr>
                <a:xfrm>
                  <a:off x="7151274" y="6262935"/>
                  <a:ext cx="1523937" cy="4439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Change Map</a:t>
                  </a: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-266499" y="2989919"/>
                  <a:ext cx="1674481" cy="4439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Before Image</a:t>
                  </a:r>
                  <a:endParaRPr lang="en-US" sz="2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-362690" y="4985610"/>
                  <a:ext cx="1666447" cy="4439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After Image</a:t>
                  </a:r>
                  <a:endParaRPr lang="en-US" sz="2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03" name="Rectangle 102"/>
            <p:cNvSpPr/>
            <p:nvPr/>
          </p:nvSpPr>
          <p:spPr>
            <a:xfrm>
              <a:off x="2696369" y="1018920"/>
              <a:ext cx="2262317" cy="44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Siamese Network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207256" y="5140122"/>
              <a:ext cx="1154433" cy="66284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Trained Siamese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800077" y="5125135"/>
              <a:ext cx="1470473" cy="65158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Distance Calculation</a:t>
              </a:r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flipV="1">
              <a:off x="3351324" y="5410022"/>
              <a:ext cx="42149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85" idx="3"/>
            </p:cNvCxnSpPr>
            <p:nvPr/>
          </p:nvCxnSpPr>
          <p:spPr>
            <a:xfrm>
              <a:off x="7130668" y="5458241"/>
              <a:ext cx="3186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71" idx="2"/>
              <a:endCxn id="104" idx="0"/>
            </p:cNvCxnSpPr>
            <p:nvPr/>
          </p:nvCxnSpPr>
          <p:spPr bwMode="auto">
            <a:xfrm flipH="1">
              <a:off x="2784473" y="3337808"/>
              <a:ext cx="20821" cy="18023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>
              <a:stCxn id="84" idx="0"/>
              <a:endCxn id="102" idx="0"/>
            </p:cNvCxnSpPr>
            <p:nvPr/>
          </p:nvCxnSpPr>
          <p:spPr bwMode="auto">
            <a:xfrm rot="16200000" flipV="1">
              <a:off x="5514567" y="562559"/>
              <a:ext cx="975471" cy="2738830"/>
            </a:xfrm>
            <a:prstGeom prst="bentConnector3">
              <a:avLst>
                <a:gd name="adj1" fmla="val 124144"/>
              </a:avLst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7792831" y="1060157"/>
              <a:ext cx="1990920" cy="53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TRAINING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810978" y="3692395"/>
              <a:ext cx="1432802" cy="53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3">
                      <a:lumMod val="50000"/>
                    </a:schemeClr>
                  </a:solidFill>
                </a:rPr>
                <a:t>TESTING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>
              <a:off x="3023398" y="4093746"/>
              <a:ext cx="1609490" cy="99630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6" name="TextBox 105"/>
            <p:cNvSpPr txBox="1"/>
            <p:nvPr/>
          </p:nvSpPr>
          <p:spPr>
            <a:xfrm>
              <a:off x="8496209" y="2627671"/>
              <a:ext cx="1117662" cy="44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Y true</a:t>
              </a:r>
            </a:p>
          </p:txBody>
        </p:sp>
        <p:cxnSp>
          <p:nvCxnSpPr>
            <p:cNvPr id="107" name="Straight Arrow Connector 106"/>
            <p:cNvCxnSpPr>
              <a:stCxn id="106" idx="1"/>
            </p:cNvCxnSpPr>
            <p:nvPr/>
          </p:nvCxnSpPr>
          <p:spPr bwMode="auto">
            <a:xfrm flipH="1" flipV="1">
              <a:off x="8177079" y="2838479"/>
              <a:ext cx="319130" cy="11155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8" name="Rectangle 7"/>
          <p:cNvSpPr/>
          <p:nvPr/>
        </p:nvSpPr>
        <p:spPr>
          <a:xfrm>
            <a:off x="-19287" y="6226305"/>
            <a:ext cx="12211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Sharma et al.,</a:t>
            </a:r>
            <a:r>
              <a:rPr lang="en-US" dirty="0">
                <a:latin typeface="-apple-system"/>
              </a:rPr>
              <a:t> Very high resolution SAR change detection with Siamese Networks, The 66th Academic Conference of the Remote Sensing Society of Japan, 2019.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" y="659894"/>
            <a:ext cx="12192000" cy="461665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Transform the images into features and compute </a:t>
            </a:r>
            <a:r>
              <a:rPr lang="en-US" dirty="0" smtClean="0"/>
              <a:t>difference </a:t>
            </a:r>
            <a:r>
              <a:rPr lang="en-US" dirty="0"/>
              <a:t>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107084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295275" y="4404272"/>
            <a:ext cx="2199059" cy="751995"/>
            <a:chOff x="5193665" y="2869274"/>
            <a:chExt cx="3400763" cy="125509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665" y="2997746"/>
              <a:ext cx="1521360" cy="112661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615" y="2869274"/>
              <a:ext cx="1437813" cy="1133940"/>
            </a:xfrm>
            <a:prstGeom prst="rect">
              <a:avLst/>
            </a:prstGeom>
          </p:spPr>
        </p:pic>
      </p:grpSp>
      <p:sp>
        <p:nvSpPr>
          <p:cNvPr id="64" name="Rounded Rectangle 63"/>
          <p:cNvSpPr/>
          <p:nvPr/>
        </p:nvSpPr>
        <p:spPr bwMode="auto">
          <a:xfrm>
            <a:off x="169767" y="5174470"/>
            <a:ext cx="8596549" cy="8890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50" y="1374969"/>
            <a:ext cx="943949" cy="890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Experiments : Parking </a:t>
            </a:r>
            <a:r>
              <a:rPr lang="en-US" dirty="0"/>
              <a:t>Lot </a:t>
            </a:r>
            <a:r>
              <a:rPr lang="en-US" dirty="0" smtClean="0"/>
              <a:t>Monitoring</a:t>
            </a:r>
            <a:endParaRPr lang="en-US" b="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322969" y="1318028"/>
            <a:ext cx="7265436" cy="13648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2010670" y="118155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3057156" y="1181553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095196" y="1195201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7054804" y="121112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8020234" y="121112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69767" y="1718709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9766" y="2609353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767" y="361624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5910" y="453580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765" y="539604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53636" y="1425826"/>
            <a:ext cx="2114155" cy="903584"/>
            <a:chOff x="1244921" y="1378233"/>
            <a:chExt cx="3290926" cy="110686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921" y="1378233"/>
              <a:ext cx="1469367" cy="109101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32" y="1434346"/>
              <a:ext cx="1396515" cy="105074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13376" y="2413762"/>
            <a:ext cx="2250713" cy="1028191"/>
            <a:chOff x="5106843" y="1525999"/>
            <a:chExt cx="3324547" cy="10780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843" y="1525999"/>
              <a:ext cx="1447757" cy="10780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768" y="1551509"/>
              <a:ext cx="1409622" cy="10525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1155843" y="3506218"/>
            <a:ext cx="2313499" cy="821304"/>
            <a:chOff x="927739" y="3026733"/>
            <a:chExt cx="3582656" cy="121139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39" y="3026733"/>
              <a:ext cx="1595860" cy="119755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564" y="3046965"/>
              <a:ext cx="1703831" cy="119115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425611" y="5228334"/>
            <a:ext cx="2112121" cy="824623"/>
            <a:chOff x="2759815" y="4581998"/>
            <a:chExt cx="4443111" cy="172391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15" y="4581998"/>
              <a:ext cx="2016697" cy="17239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506" y="4629834"/>
              <a:ext cx="1937420" cy="1618613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1805631" y="853038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t1</a:t>
            </a:r>
            <a:endParaRPr lang="en-US" sz="2200" dirty="0"/>
          </a:p>
        </p:txBody>
      </p:sp>
      <p:sp>
        <p:nvSpPr>
          <p:cNvPr id="34" name="TextBox 33"/>
          <p:cNvSpPr txBox="1"/>
          <p:nvPr/>
        </p:nvSpPr>
        <p:spPr>
          <a:xfrm>
            <a:off x="2816487" y="840026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t2</a:t>
            </a:r>
            <a:endParaRPr lang="en-US" sz="2200" dirty="0"/>
          </a:p>
        </p:txBody>
      </p:sp>
      <p:sp>
        <p:nvSpPr>
          <p:cNvPr id="35" name="TextBox 34"/>
          <p:cNvSpPr txBox="1"/>
          <p:nvPr/>
        </p:nvSpPr>
        <p:spPr>
          <a:xfrm>
            <a:off x="3892859" y="852838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t3</a:t>
            </a:r>
            <a:endParaRPr lang="en-US" sz="2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70528" y="840026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t9</a:t>
            </a:r>
            <a:endParaRPr lang="en-US" sz="2200" dirty="0"/>
          </a:p>
        </p:txBody>
      </p:sp>
      <p:sp>
        <p:nvSpPr>
          <p:cNvPr id="37" name="TextBox 36"/>
          <p:cNvSpPr txBox="1"/>
          <p:nvPr/>
        </p:nvSpPr>
        <p:spPr>
          <a:xfrm>
            <a:off x="7735489" y="833070"/>
            <a:ext cx="85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t10</a:t>
            </a:r>
            <a:endParaRPr lang="en-US" sz="2200" dirty="0"/>
          </a:p>
        </p:txBody>
      </p:sp>
      <p:sp>
        <p:nvSpPr>
          <p:cNvPr id="38" name="TextBox 37"/>
          <p:cNvSpPr txBox="1"/>
          <p:nvPr/>
        </p:nvSpPr>
        <p:spPr>
          <a:xfrm>
            <a:off x="1725612" y="6164910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1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44" y="2346863"/>
            <a:ext cx="980129" cy="1028191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37" y="3454707"/>
            <a:ext cx="1030527" cy="8119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49" y="4411680"/>
            <a:ext cx="983767" cy="675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61" y="5216598"/>
            <a:ext cx="958677" cy="8246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094800" y="6174222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28612" y="6163346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9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84605" y="623789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391845" y="1392958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52805" y="2413754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52805" y="3429948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91845" y="4446141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52805" y="5272930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2" name="TextBox 51"/>
          <p:cNvSpPr txBox="1"/>
          <p:nvPr/>
        </p:nvSpPr>
        <p:spPr>
          <a:xfrm rot="5400000">
            <a:off x="7154505" y="3165994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flipH="1">
            <a:off x="7866303" y="5866460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7417687" y="5887940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2015743" y="5945812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2572096" y="5919656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3773544" y="5896735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Arrow Connector 75"/>
          <p:cNvCxnSpPr/>
          <p:nvPr/>
        </p:nvCxnSpPr>
        <p:spPr bwMode="auto">
          <a:xfrm>
            <a:off x="3310759" y="5905439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TextBox 76"/>
          <p:cNvSpPr txBox="1"/>
          <p:nvPr/>
        </p:nvSpPr>
        <p:spPr>
          <a:xfrm>
            <a:off x="7627690" y="5138021"/>
            <a:ext cx="96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89586" y="4887253"/>
            <a:ext cx="285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images are copyrighted to DLR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sz="quarter" idx="10"/>
          </p:nvPr>
        </p:nvSpPr>
        <p:spPr>
          <a:xfrm>
            <a:off x="8824789" y="601623"/>
            <a:ext cx="3314654" cy="59926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Specifications</a:t>
            </a:r>
          </a:p>
          <a:p>
            <a:pPr lvl="1"/>
            <a:r>
              <a:rPr lang="en-US" dirty="0" err="1" smtClean="0"/>
              <a:t>TerraSAR</a:t>
            </a:r>
            <a:r>
              <a:rPr lang="en-US" dirty="0" smtClean="0"/>
              <a:t>-X satellite</a:t>
            </a:r>
          </a:p>
          <a:p>
            <a:pPr lvl="1"/>
            <a:r>
              <a:rPr lang="en-US" dirty="0" smtClean="0"/>
              <a:t>1m resolution</a:t>
            </a:r>
          </a:p>
          <a:p>
            <a:r>
              <a:rPr lang="en-US" b="1" dirty="0" smtClean="0"/>
              <a:t>Baselines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PCA-K [1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SAE-K </a:t>
            </a:r>
            <a:r>
              <a:rPr lang="en-US" dirty="0"/>
              <a:t>[2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b="1" dirty="0" smtClean="0"/>
              <a:t>Evaluation Metrics </a:t>
            </a:r>
          </a:p>
          <a:p>
            <a:pPr lvl="1"/>
            <a:r>
              <a:rPr lang="en-US" b="1" dirty="0" smtClean="0"/>
              <a:t> </a:t>
            </a:r>
            <a:r>
              <a:rPr lang="en-US" dirty="0" smtClean="0"/>
              <a:t>f-measure</a:t>
            </a:r>
          </a:p>
          <a:p>
            <a:pPr lvl="1"/>
            <a:r>
              <a:rPr lang="en-US" dirty="0" smtClean="0"/>
              <a:t> Change Maps</a:t>
            </a:r>
          </a:p>
          <a:p>
            <a:pPr marL="179992" lvl="1" indent="0">
              <a:buNone/>
            </a:pPr>
            <a:endParaRPr lang="en-US" dirty="0" smtClean="0"/>
          </a:p>
          <a:p>
            <a:pPr marL="179992" lvl="1" indent="0">
              <a:buNone/>
            </a:pPr>
            <a:endParaRPr lang="en-US" dirty="0"/>
          </a:p>
          <a:p>
            <a:pPr marL="179992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000" dirty="0"/>
              <a:t>[1]</a:t>
            </a:r>
            <a:r>
              <a:rPr lang="en-US" altLang="en-US" sz="1000" dirty="0"/>
              <a:t> T. Celik: Unsupervised change detection in satellite images using principal component analysis and k-means clustering, IEEE Geoscience and Remote Sensing Letters, vol. 6, no. 4, pp. 772-776, 2009. </a:t>
            </a:r>
          </a:p>
          <a:p>
            <a:pPr marL="0" indent="0">
              <a:buNone/>
            </a:pPr>
            <a:r>
              <a:rPr lang="en-US" sz="1000" dirty="0"/>
              <a:t>[2] </a:t>
            </a:r>
            <a:r>
              <a:rPr lang="en-US" altLang="en-US" sz="1000" dirty="0"/>
              <a:t>M. Gong., H. Yang, and P. Zhang: Feature learning and change feature classification based on deep learning for ternary change detection in SAR images, ISPRS Journal of Photogr. and Remote Sensing, no.129, pp.212-225, 2017. 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135732" y="762427"/>
            <a:ext cx="1516762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Result [1/2] : </a:t>
            </a:r>
            <a:r>
              <a:rPr lang="en-US" b="0" dirty="0"/>
              <a:t>f</a:t>
            </a:r>
            <a:r>
              <a:rPr lang="en-US" b="0" dirty="0" smtClean="0"/>
              <a:t>-measure</a:t>
            </a:r>
            <a:endParaRPr lang="en-US" b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1412819" y="1369125"/>
          <a:ext cx="9365064" cy="5825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Proposed method improves f-measure by 15% over baselines</a:t>
            </a:r>
            <a:endParaRPr lang="en-US" sz="28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260747" y="4464159"/>
            <a:ext cx="248389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196519" y="2639081"/>
            <a:ext cx="0" cy="182507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685991" y="3216569"/>
            <a:ext cx="135432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+0.25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9426055" y="1909907"/>
            <a:ext cx="109611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8538215" y="2185610"/>
            <a:ext cx="1983952" cy="2350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10321047" y="1880723"/>
            <a:ext cx="3082" cy="38271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10522167" y="1830958"/>
            <a:ext cx="129659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0.04</a:t>
            </a:r>
            <a:endParaRPr lang="en-US" sz="2400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5376602" y="2639081"/>
            <a:ext cx="1239475" cy="661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89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/>
              <a:t>Result </a:t>
            </a:r>
            <a:r>
              <a:rPr lang="en-US" b="0" dirty="0" smtClean="0"/>
              <a:t>[2/2] </a:t>
            </a:r>
            <a:r>
              <a:rPr lang="en-US" b="0" dirty="0"/>
              <a:t>: </a:t>
            </a:r>
            <a:r>
              <a:rPr lang="en-US" b="0" dirty="0" smtClean="0"/>
              <a:t>Change Maps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86917" y="1451168"/>
            <a:ext cx="10942009" cy="2928003"/>
            <a:chOff x="4087079" y="517273"/>
            <a:chExt cx="7997742" cy="2041248"/>
          </a:xfrm>
        </p:grpSpPr>
        <p:grpSp>
          <p:nvGrpSpPr>
            <p:cNvPr id="7" name="Group 6"/>
            <p:cNvGrpSpPr/>
            <p:nvPr/>
          </p:nvGrpSpPr>
          <p:grpSpPr>
            <a:xfrm>
              <a:off x="4087079" y="753568"/>
              <a:ext cx="7548954" cy="1804953"/>
              <a:chOff x="4087079" y="753568"/>
              <a:chExt cx="7548954" cy="180495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087079" y="753568"/>
                <a:ext cx="7548954" cy="1804953"/>
                <a:chOff x="3323508" y="762994"/>
                <a:chExt cx="7548954" cy="1804953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2613" y="764741"/>
                  <a:ext cx="1999849" cy="1757371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8235" y="762994"/>
                  <a:ext cx="1940392" cy="17781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2724" y="777165"/>
                  <a:ext cx="1906689" cy="1786509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3508" y="777165"/>
                  <a:ext cx="1961528" cy="17907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/>
              <p:cNvSpPr/>
              <p:nvPr/>
            </p:nvSpPr>
            <p:spPr>
              <a:xfrm flipH="1">
                <a:off x="10728850" y="1037969"/>
                <a:ext cx="110168" cy="11254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H="1" flipV="1">
                <a:off x="10876973" y="1720496"/>
                <a:ext cx="364962" cy="14948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208359" y="523383"/>
              <a:ext cx="177529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400" dirty="0" smtClean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Ground Truth</a:t>
              </a:r>
              <a:endParaRPr lang="en-US" sz="2400" dirty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37507" y="550244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PCA-K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9684" y="540329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SAE-K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21862" y="517273"/>
              <a:ext cx="18629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Proposed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86917" y="4283447"/>
            <a:ext cx="10358156" cy="2486772"/>
            <a:chOff x="3760387" y="3038957"/>
            <a:chExt cx="7957341" cy="1777253"/>
          </a:xfrm>
        </p:grpSpPr>
        <p:grpSp>
          <p:nvGrpSpPr>
            <p:cNvPr id="27" name="Group 26"/>
            <p:cNvGrpSpPr/>
            <p:nvPr/>
          </p:nvGrpSpPr>
          <p:grpSpPr>
            <a:xfrm>
              <a:off x="3777447" y="3038957"/>
              <a:ext cx="7940281" cy="1777252"/>
              <a:chOff x="3602790" y="3300041"/>
              <a:chExt cx="7940281" cy="177725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602790" y="3371099"/>
                <a:ext cx="7884500" cy="1648311"/>
                <a:chOff x="3602790" y="349234"/>
                <a:chExt cx="7884500" cy="1648311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2790" y="349234"/>
                  <a:ext cx="1668870" cy="1648311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11157995" y="644324"/>
                  <a:ext cx="45719" cy="6173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1428120" y="1255851"/>
                  <a:ext cx="59170" cy="6871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8083" y="3320908"/>
                <a:ext cx="2026747" cy="175638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0586" y="3320907"/>
                <a:ext cx="2059355" cy="175638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245" y="3300041"/>
                <a:ext cx="2063826" cy="1777252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 flipH="1">
                <a:off x="10466421" y="4569986"/>
                <a:ext cx="144881" cy="12649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87" y="3038957"/>
              <a:ext cx="2061421" cy="1777253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Proposed method produces </a:t>
            </a:r>
            <a:r>
              <a:rPr lang="en-US" sz="2800" dirty="0"/>
              <a:t>visually better change maps</a:t>
            </a:r>
          </a:p>
        </p:txBody>
      </p:sp>
      <p:sp>
        <p:nvSpPr>
          <p:cNvPr id="69" name="Rectangle 68"/>
          <p:cNvSpPr/>
          <p:nvPr/>
        </p:nvSpPr>
        <p:spPr>
          <a:xfrm flipH="1">
            <a:off x="10567483" y="5634936"/>
            <a:ext cx="187051" cy="1769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980" y="2603719"/>
            <a:ext cx="1266579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1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0" y="5038063"/>
            <a:ext cx="1266579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2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/>
              <a:t>Result </a:t>
            </a:r>
            <a:r>
              <a:rPr lang="en-US" b="0" dirty="0" smtClean="0"/>
              <a:t>[2/2] </a:t>
            </a:r>
            <a:r>
              <a:rPr lang="en-US" b="0" dirty="0"/>
              <a:t>: </a:t>
            </a:r>
            <a:r>
              <a:rPr lang="en-US" b="0" dirty="0" smtClean="0"/>
              <a:t>Change Maps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86917" y="1451168"/>
            <a:ext cx="10942009" cy="2928003"/>
            <a:chOff x="4087079" y="517273"/>
            <a:chExt cx="7997742" cy="2041248"/>
          </a:xfrm>
        </p:grpSpPr>
        <p:grpSp>
          <p:nvGrpSpPr>
            <p:cNvPr id="7" name="Group 6"/>
            <p:cNvGrpSpPr/>
            <p:nvPr/>
          </p:nvGrpSpPr>
          <p:grpSpPr>
            <a:xfrm>
              <a:off x="4087079" y="753568"/>
              <a:ext cx="7548954" cy="1804953"/>
              <a:chOff x="4087079" y="753568"/>
              <a:chExt cx="7548954" cy="180495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087079" y="753568"/>
                <a:ext cx="7548954" cy="1804953"/>
                <a:chOff x="3323508" y="762994"/>
                <a:chExt cx="7548954" cy="1804953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2613" y="764741"/>
                  <a:ext cx="1999849" cy="1757371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8235" y="762994"/>
                  <a:ext cx="1940392" cy="17781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2724" y="777165"/>
                  <a:ext cx="1906689" cy="1786509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3508" y="777165"/>
                  <a:ext cx="1961528" cy="17907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/>
              <p:cNvSpPr/>
              <p:nvPr/>
            </p:nvSpPr>
            <p:spPr>
              <a:xfrm flipH="1">
                <a:off x="10728850" y="1037969"/>
                <a:ext cx="110168" cy="11254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H="1" flipV="1">
                <a:off x="10876973" y="1720496"/>
                <a:ext cx="364962" cy="14948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208359" y="523383"/>
              <a:ext cx="177529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400" dirty="0" smtClean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Ground Truth</a:t>
              </a:r>
              <a:endParaRPr lang="en-US" sz="2400" dirty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37507" y="550244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PCA-K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9684" y="540329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SAE-K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21862" y="517273"/>
              <a:ext cx="18629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Proposed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86917" y="4283447"/>
            <a:ext cx="10358156" cy="2486772"/>
            <a:chOff x="3760387" y="3038957"/>
            <a:chExt cx="7957341" cy="1777253"/>
          </a:xfrm>
        </p:grpSpPr>
        <p:grpSp>
          <p:nvGrpSpPr>
            <p:cNvPr id="27" name="Group 26"/>
            <p:cNvGrpSpPr/>
            <p:nvPr/>
          </p:nvGrpSpPr>
          <p:grpSpPr>
            <a:xfrm>
              <a:off x="3777447" y="3038957"/>
              <a:ext cx="7940281" cy="1777252"/>
              <a:chOff x="3602790" y="3300041"/>
              <a:chExt cx="7940281" cy="177725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602790" y="3371099"/>
                <a:ext cx="7884500" cy="1648311"/>
                <a:chOff x="3602790" y="349234"/>
                <a:chExt cx="7884500" cy="1648311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2790" y="349234"/>
                  <a:ext cx="1668870" cy="1648311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11157995" y="644324"/>
                  <a:ext cx="45719" cy="6173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1428120" y="1255851"/>
                  <a:ext cx="59170" cy="6871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8083" y="3320908"/>
                <a:ext cx="2026747" cy="175638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0586" y="3320907"/>
                <a:ext cx="2059355" cy="175638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245" y="3300041"/>
                <a:ext cx="2063826" cy="1777252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 flipH="1">
                <a:off x="10466421" y="4569986"/>
                <a:ext cx="144881" cy="12649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87" y="3038957"/>
              <a:ext cx="2061421" cy="1777253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Proposed method produces </a:t>
            </a:r>
            <a:r>
              <a:rPr lang="en-US" sz="2800" dirty="0"/>
              <a:t>visually better change maps</a:t>
            </a:r>
          </a:p>
        </p:txBody>
      </p:sp>
      <p:sp>
        <p:nvSpPr>
          <p:cNvPr id="69" name="Rectangle 68"/>
          <p:cNvSpPr/>
          <p:nvPr/>
        </p:nvSpPr>
        <p:spPr>
          <a:xfrm flipH="1">
            <a:off x="10567483" y="5634936"/>
            <a:ext cx="187051" cy="1769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980" y="2603719"/>
            <a:ext cx="1266579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1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0" y="5038063"/>
            <a:ext cx="1266579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2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 rot="20461193">
            <a:off x="4810891" y="2765966"/>
            <a:ext cx="554477" cy="657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461193">
            <a:off x="7368269" y="2721130"/>
            <a:ext cx="554477" cy="657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0461193">
            <a:off x="9910286" y="2650629"/>
            <a:ext cx="554477" cy="657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20461193">
            <a:off x="2285992" y="2773682"/>
            <a:ext cx="554477" cy="657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rot="20461193">
            <a:off x="4679645" y="5406570"/>
            <a:ext cx="291981" cy="5858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20461193">
            <a:off x="2173707" y="5406570"/>
            <a:ext cx="291981" cy="5858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20461193">
            <a:off x="7266189" y="5406570"/>
            <a:ext cx="291981" cy="5858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20461193">
            <a:off x="9819654" y="5358944"/>
            <a:ext cx="291981" cy="5858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0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Surveillance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 in Time-series of Satellite Images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Work and Challenges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 Activities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 Study: Brain Tumor Segmentation with MRI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1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Current Work: Improving Proposed Network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-87549" y="5694309"/>
            <a:ext cx="12636230" cy="6578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Question: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we improve the detection of foreground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additional information about foreground and background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177" lvl="1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2332" r="-128"/>
          <a:stretch/>
        </p:blipFill>
        <p:spPr>
          <a:xfrm>
            <a:off x="6526029" y="1583241"/>
            <a:ext cx="4184124" cy="3498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8289" y="5128438"/>
            <a:ext cx="384052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Legend: 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TP,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TN, </a:t>
            </a:r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FP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69632" y="1273169"/>
            <a:ext cx="3840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Colorized Change 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714483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False Negatives show that many foreground areas are undetected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6" y="1653701"/>
            <a:ext cx="4465241" cy="37055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14002" y="1317508"/>
            <a:ext cx="3840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Ground Truth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40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4" y="115200"/>
            <a:ext cx="10560997" cy="501962"/>
          </a:xfrm>
        </p:spPr>
        <p:txBody>
          <a:bodyPr>
            <a:noAutofit/>
          </a:bodyPr>
          <a:lstStyle/>
          <a:p>
            <a:r>
              <a:rPr lang="en-US" b="0" dirty="0" smtClean="0"/>
              <a:t>Multitask Siamese Network</a:t>
            </a:r>
            <a:endParaRPr lang="en-US" b="0" dirty="0"/>
          </a:p>
        </p:txBody>
      </p:sp>
      <p:sp>
        <p:nvSpPr>
          <p:cNvPr id="96" name="Rectangle 95"/>
          <p:cNvSpPr/>
          <p:nvPr/>
        </p:nvSpPr>
        <p:spPr>
          <a:xfrm>
            <a:off x="8244618" y="1778750"/>
            <a:ext cx="2006282" cy="82330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Cross-entropy Loss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8283718" y="3709613"/>
            <a:ext cx="1923610" cy="82063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Cross-entropy Loss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0463929" y="2729126"/>
            <a:ext cx="1315524" cy="82330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Loss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0" y="701673"/>
            <a:ext cx="12192000" cy="461665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Add </a:t>
            </a:r>
            <a:r>
              <a:rPr lang="en-US" sz="2400" dirty="0" smtClean="0"/>
              <a:t>foreground classification </a:t>
            </a:r>
            <a:r>
              <a:rPr lang="en-US" sz="2400" dirty="0"/>
              <a:t>task as a support to change detection task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194317" y="1178833"/>
            <a:ext cx="12985680" cy="5393076"/>
            <a:chOff x="61741" y="713727"/>
            <a:chExt cx="10291995" cy="5556249"/>
          </a:xfrm>
        </p:grpSpPr>
        <p:sp>
          <p:nvSpPr>
            <p:cNvPr id="119" name="Rectangle 118"/>
            <p:cNvSpPr/>
            <p:nvPr/>
          </p:nvSpPr>
          <p:spPr>
            <a:xfrm>
              <a:off x="3536439" y="1432757"/>
              <a:ext cx="2208551" cy="26415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61741" y="964666"/>
              <a:ext cx="9008807" cy="5305310"/>
              <a:chOff x="61741" y="964666"/>
              <a:chExt cx="9008807" cy="5305310"/>
            </a:xfrm>
          </p:grpSpPr>
          <p:sp>
            <p:nvSpPr>
              <p:cNvPr id="136" name="Rounded Rectangle 135"/>
              <p:cNvSpPr/>
              <p:nvPr/>
            </p:nvSpPr>
            <p:spPr bwMode="auto">
              <a:xfrm>
                <a:off x="1973797" y="4253294"/>
                <a:ext cx="7096751" cy="201668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/>
              <a:ex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 sz="2200" b="1" dirty="0">
                  <a:latin typeface="+mj-ea"/>
                  <a:ea typeface="+mj-ea"/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61741" y="964666"/>
                <a:ext cx="8991981" cy="5298054"/>
                <a:chOff x="-331253" y="2988637"/>
                <a:chExt cx="8991981" cy="5298054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-331253" y="3414010"/>
                  <a:ext cx="8991981" cy="4872681"/>
                  <a:chOff x="308083" y="3560831"/>
                  <a:chExt cx="8991981" cy="4872681"/>
                </a:xfrm>
              </p:grpSpPr>
              <p:sp>
                <p:nvSpPr>
                  <p:cNvPr id="142" name="Rectangle 141"/>
                  <p:cNvSpPr/>
                  <p:nvPr/>
                </p:nvSpPr>
                <p:spPr>
                  <a:xfrm>
                    <a:off x="308084" y="5605370"/>
                    <a:ext cx="1547845" cy="149873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3" name="Picture 14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083" y="5603195"/>
                    <a:ext cx="1547845" cy="1468285"/>
                  </a:xfrm>
                  <a:prstGeom prst="rect">
                    <a:avLst/>
                  </a:prstGeom>
                </p:spPr>
              </p:pic>
              <p:sp>
                <p:nvSpPr>
                  <p:cNvPr id="144" name="Rectangle 143"/>
                  <p:cNvSpPr/>
                  <p:nvPr/>
                </p:nvSpPr>
                <p:spPr>
                  <a:xfrm>
                    <a:off x="308084" y="3560831"/>
                    <a:ext cx="1547845" cy="149873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3174" y="3572055"/>
                    <a:ext cx="1547845" cy="1487821"/>
                  </a:xfrm>
                  <a:prstGeom prst="rect">
                    <a:avLst/>
                  </a:prstGeom>
                </p:spPr>
              </p:pic>
              <p:sp>
                <p:nvSpPr>
                  <p:cNvPr id="146" name="Rectangle 145"/>
                  <p:cNvSpPr/>
                  <p:nvPr/>
                </p:nvSpPr>
                <p:spPr>
                  <a:xfrm>
                    <a:off x="7695638" y="6793418"/>
                    <a:ext cx="1547845" cy="149873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7" name="Picture 14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11870" y="6728114"/>
                    <a:ext cx="1788194" cy="1705398"/>
                  </a:xfrm>
                  <a:prstGeom prst="rect">
                    <a:avLst/>
                  </a:prstGeom>
                </p:spPr>
              </p:pic>
              <p:sp>
                <p:nvSpPr>
                  <p:cNvPr id="148" name="Rectangle 147"/>
                  <p:cNvSpPr/>
                  <p:nvPr/>
                </p:nvSpPr>
                <p:spPr>
                  <a:xfrm>
                    <a:off x="2436346" y="4617720"/>
                    <a:ext cx="1233792" cy="810064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Patch Extraction</a:t>
                    </a:r>
                  </a:p>
                </p:txBody>
              </p:sp>
              <p:sp>
                <p:nvSpPr>
                  <p:cNvPr id="149" name="Rectangle 148"/>
                  <p:cNvSpPr/>
                  <p:nvPr/>
                </p:nvSpPr>
                <p:spPr>
                  <a:xfrm>
                    <a:off x="40464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>
                  <a:xfrm>
                    <a:off x="43512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151" name="Rectangle 150"/>
                  <p:cNvSpPr/>
                  <p:nvPr/>
                </p:nvSpPr>
                <p:spPr>
                  <a:xfrm>
                    <a:off x="46712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Pool</a:t>
                    </a:r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49760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52808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55856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40464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43512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>
                  <a:xfrm>
                    <a:off x="46712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Pool</a:t>
                    </a:r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49760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52808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160" name="Rectangle 159"/>
                  <p:cNvSpPr/>
                  <p:nvPr/>
                </p:nvSpPr>
                <p:spPr>
                  <a:xfrm>
                    <a:off x="55856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6725299" y="4491837"/>
                    <a:ext cx="1144138" cy="82330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Distance Loss</a:t>
                    </a:r>
                  </a:p>
                </p:txBody>
              </p:sp>
              <p:sp>
                <p:nvSpPr>
                  <p:cNvPr id="162" name="Rectangle 161"/>
                  <p:cNvSpPr/>
                  <p:nvPr/>
                </p:nvSpPr>
                <p:spPr>
                  <a:xfrm>
                    <a:off x="5821019" y="7305460"/>
                    <a:ext cx="1555991" cy="64714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2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Thresholding</a:t>
                    </a:r>
                    <a:endParaRPr lang="en-US" sz="2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63" name="Straight Arrow Connector 162"/>
                  <p:cNvCxnSpPr>
                    <a:stCxn id="165" idx="2"/>
                    <a:endCxn id="166" idx="0"/>
                  </p:cNvCxnSpPr>
                  <p:nvPr/>
                </p:nvCxnSpPr>
                <p:spPr>
                  <a:xfrm>
                    <a:off x="4907588" y="4534744"/>
                    <a:ext cx="0" cy="802113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4" name="TextBox 163"/>
                  <p:cNvSpPr txBox="1"/>
                  <p:nvPr/>
                </p:nvSpPr>
                <p:spPr>
                  <a:xfrm>
                    <a:off x="3939003" y="4816644"/>
                    <a:ext cx="1951674" cy="3805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Share Weights</a:t>
                    </a:r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3924498" y="3665326"/>
                    <a:ext cx="1966179" cy="8694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3924498" y="5336857"/>
                    <a:ext cx="1966179" cy="86931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7" name="Elbow Connector 166"/>
                  <p:cNvCxnSpPr>
                    <a:stCxn id="144" idx="3"/>
                    <a:endCxn id="148" idx="1"/>
                  </p:cNvCxnSpPr>
                  <p:nvPr/>
                </p:nvCxnSpPr>
                <p:spPr>
                  <a:xfrm>
                    <a:off x="1855929" y="4310196"/>
                    <a:ext cx="580417" cy="712556"/>
                  </a:xfrm>
                  <a:prstGeom prst="bent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Elbow Connector 167"/>
                  <p:cNvCxnSpPr>
                    <a:stCxn id="143" idx="3"/>
                    <a:endCxn id="148" idx="1"/>
                  </p:cNvCxnSpPr>
                  <p:nvPr/>
                </p:nvCxnSpPr>
                <p:spPr>
                  <a:xfrm flipV="1">
                    <a:off x="1855928" y="5022752"/>
                    <a:ext cx="580418" cy="1314586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Elbow Connector 168"/>
                  <p:cNvCxnSpPr>
                    <a:stCxn id="148" idx="3"/>
                    <a:endCxn id="149" idx="1"/>
                  </p:cNvCxnSpPr>
                  <p:nvPr/>
                </p:nvCxnSpPr>
                <p:spPr>
                  <a:xfrm flipV="1">
                    <a:off x="3670138" y="4121150"/>
                    <a:ext cx="376281" cy="901602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Elbow Connector 169"/>
                  <p:cNvCxnSpPr>
                    <a:stCxn id="148" idx="3"/>
                    <a:endCxn id="155" idx="1"/>
                  </p:cNvCxnSpPr>
                  <p:nvPr/>
                </p:nvCxnSpPr>
                <p:spPr>
                  <a:xfrm>
                    <a:off x="3670138" y="5022752"/>
                    <a:ext cx="376281" cy="754673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Elbow Connector 170"/>
                  <p:cNvCxnSpPr>
                    <a:stCxn id="154" idx="3"/>
                    <a:endCxn id="161" idx="1"/>
                  </p:cNvCxnSpPr>
                  <p:nvPr/>
                </p:nvCxnSpPr>
                <p:spPr>
                  <a:xfrm>
                    <a:off x="5768539" y="4121150"/>
                    <a:ext cx="956760" cy="782340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Elbow Connector 171"/>
                  <p:cNvCxnSpPr>
                    <a:stCxn id="160" idx="3"/>
                    <a:endCxn id="161" idx="1"/>
                  </p:cNvCxnSpPr>
                  <p:nvPr/>
                </p:nvCxnSpPr>
                <p:spPr>
                  <a:xfrm flipV="1">
                    <a:off x="5768539" y="4903490"/>
                    <a:ext cx="956760" cy="873935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Arrow Connector 172"/>
                  <p:cNvCxnSpPr/>
                  <p:nvPr/>
                </p:nvCxnSpPr>
                <p:spPr>
                  <a:xfrm flipV="1">
                    <a:off x="5405256" y="7597417"/>
                    <a:ext cx="421493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Rectangle 173"/>
                      <p:cNvSpPr/>
                      <p:nvPr/>
                    </p:nvSpPr>
                    <p:spPr>
                      <a:xfrm>
                        <a:off x="3311387" y="3903174"/>
                        <a:ext cx="478528" cy="443924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200" dirty="0"/>
                      </a:p>
                    </p:txBody>
                  </p:sp>
                </mc:Choice>
                <mc:Fallback xmlns="">
                  <p:sp>
                    <p:nvSpPr>
                      <p:cNvPr id="174" name="Rectangle 1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1387" y="3903174"/>
                        <a:ext cx="478528" cy="443924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5" name="Rectangle 174"/>
                      <p:cNvSpPr/>
                      <p:nvPr/>
                    </p:nvSpPr>
                    <p:spPr>
                      <a:xfrm>
                        <a:off x="3319640" y="5569214"/>
                        <a:ext cx="478528" cy="443924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200" dirty="0"/>
                      </a:p>
                    </p:txBody>
                  </p:sp>
                </mc:Choice>
                <mc:Fallback xmlns="">
                  <p:sp>
                    <p:nvSpPr>
                      <p:cNvPr id="175" name="Rectangle 17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9640" y="5569214"/>
                        <a:ext cx="478528" cy="443924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b="-14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6" name="Rectangle 175"/>
                      <p:cNvSpPr/>
                      <p:nvPr/>
                    </p:nvSpPr>
                    <p:spPr>
                      <a:xfrm>
                        <a:off x="6040413" y="3691305"/>
                        <a:ext cx="430084" cy="44392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200" b="1" dirty="0"/>
                      </a:p>
                    </p:txBody>
                  </p:sp>
                </mc:Choice>
                <mc:Fallback xmlns="">
                  <p:sp>
                    <p:nvSpPr>
                      <p:cNvPr id="176" name="Rectangle 17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40413" y="3691305"/>
                        <a:ext cx="430084" cy="44392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b="-1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7" name="Rectangle 176"/>
                      <p:cNvSpPr/>
                      <p:nvPr/>
                    </p:nvSpPr>
                    <p:spPr>
                      <a:xfrm>
                        <a:off x="6019889" y="5751257"/>
                        <a:ext cx="430084" cy="443924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200" b="1" dirty="0"/>
                      </a:p>
                    </p:txBody>
                  </p:sp>
                </mc:Choice>
                <mc:Fallback xmlns="">
                  <p:sp>
                    <p:nvSpPr>
                      <p:cNvPr id="177" name="Rectangle 17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9889" y="5751257"/>
                        <a:ext cx="430084" cy="443924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b="-1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39" name="Rectangle 138"/>
                <p:cNvSpPr/>
                <p:nvPr/>
              </p:nvSpPr>
              <p:spPr>
                <a:xfrm>
                  <a:off x="7088623" y="6225985"/>
                  <a:ext cx="1523937" cy="4439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Change Map</a:t>
                  </a: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-240201" y="2988637"/>
                  <a:ext cx="1674481" cy="4439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Before Image</a:t>
                  </a:r>
                  <a:endParaRPr lang="en-US" sz="2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-176771" y="5050329"/>
                  <a:ext cx="1666447" cy="4439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After Image</a:t>
                  </a:r>
                  <a:endParaRPr lang="en-US" sz="2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1" name="Rectangle 120"/>
            <p:cNvSpPr/>
            <p:nvPr/>
          </p:nvSpPr>
          <p:spPr>
            <a:xfrm>
              <a:off x="1899795" y="789411"/>
              <a:ext cx="2262317" cy="792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Multitask Siamese </a:t>
              </a:r>
              <a:r>
                <a: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225033" y="4974612"/>
              <a:ext cx="1154433" cy="1122598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Trained Multitask Siamese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00077" y="5125135"/>
              <a:ext cx="1470473" cy="65158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Distance Calculation</a:t>
              </a: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V="1">
              <a:off x="3351324" y="5410022"/>
              <a:ext cx="42149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62" idx="3"/>
            </p:cNvCxnSpPr>
            <p:nvPr/>
          </p:nvCxnSpPr>
          <p:spPr>
            <a:xfrm>
              <a:off x="7130668" y="5458241"/>
              <a:ext cx="3186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48" idx="2"/>
              <a:endCxn id="122" idx="0"/>
            </p:cNvCxnSpPr>
            <p:nvPr/>
          </p:nvCxnSpPr>
          <p:spPr bwMode="auto">
            <a:xfrm flipH="1">
              <a:off x="2802250" y="3256992"/>
              <a:ext cx="4650" cy="17176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Elbow Connector 129"/>
            <p:cNvCxnSpPr>
              <a:stCxn id="107" idx="0"/>
              <a:endCxn id="119" idx="0"/>
            </p:cNvCxnSpPr>
            <p:nvPr/>
          </p:nvCxnSpPr>
          <p:spPr bwMode="auto">
            <a:xfrm rot="16200000" flipV="1">
              <a:off x="6242471" y="-168998"/>
              <a:ext cx="878169" cy="4081679"/>
            </a:xfrm>
            <a:prstGeom prst="bentConnector3">
              <a:avLst>
                <a:gd name="adj1" fmla="val 126819"/>
              </a:avLst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362816" y="713727"/>
              <a:ext cx="1990920" cy="47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TRAINING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243585" y="3834548"/>
              <a:ext cx="1432802" cy="47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50000"/>
                    </a:schemeClr>
                  </a:solidFill>
                </a:rPr>
                <a:t>TESTING</a:t>
              </a:r>
            </a:p>
          </p:txBody>
        </p:sp>
        <p:cxnSp>
          <p:nvCxnSpPr>
            <p:cNvPr id="133" name="Straight Arrow Connector 132"/>
            <p:cNvCxnSpPr>
              <a:stCxn id="119" idx="2"/>
            </p:cNvCxnSpPr>
            <p:nvPr/>
          </p:nvCxnSpPr>
          <p:spPr bwMode="auto">
            <a:xfrm flipH="1">
              <a:off x="3065045" y="4074296"/>
              <a:ext cx="1575670" cy="871841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11" name="Straight Arrow Connector 10"/>
          <p:cNvCxnSpPr/>
          <p:nvPr/>
        </p:nvCxnSpPr>
        <p:spPr bwMode="auto">
          <a:xfrm>
            <a:off x="7392696" y="2383085"/>
            <a:ext cx="840361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Arrow Connector 177"/>
          <p:cNvCxnSpPr/>
          <p:nvPr/>
        </p:nvCxnSpPr>
        <p:spPr bwMode="auto">
          <a:xfrm flipV="1">
            <a:off x="7547128" y="3867115"/>
            <a:ext cx="746080" cy="11572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79" name="Straight Arrow Connector 178"/>
          <p:cNvCxnSpPr/>
          <p:nvPr/>
        </p:nvCxnSpPr>
        <p:spPr bwMode="auto">
          <a:xfrm flipV="1">
            <a:off x="10212429" y="3589530"/>
            <a:ext cx="635165" cy="440135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0" name="Straight Arrow Connector 179"/>
          <p:cNvCxnSpPr/>
          <p:nvPr/>
        </p:nvCxnSpPr>
        <p:spPr bwMode="auto">
          <a:xfrm>
            <a:off x="10253429" y="2119409"/>
            <a:ext cx="544986" cy="59010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Arrow Connector 180"/>
          <p:cNvCxnSpPr>
            <a:stCxn id="161" idx="3"/>
            <a:endCxn id="107" idx="1"/>
          </p:cNvCxnSpPr>
          <p:nvPr/>
        </p:nvCxnSpPr>
        <p:spPr bwMode="auto">
          <a:xfrm>
            <a:off x="9734676" y="3138512"/>
            <a:ext cx="729253" cy="2267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881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Surveillance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 in Time-series of Images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Work and Challenges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 Activities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 Study: Brain Tumor Segmentation with MRI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3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Activities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Actively initiated several foreign and domestic collaborations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937228"/>
              </p:ext>
            </p:extLst>
          </p:nvPr>
        </p:nvGraphicFramePr>
        <p:xfrm>
          <a:off x="87549" y="1237772"/>
          <a:ext cx="11945566" cy="555366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737370"/>
                <a:gridCol w="7208196"/>
              </a:tblGrid>
              <a:tr h="6007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Institute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Outcome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96259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European</a:t>
                      </a:r>
                      <a:r>
                        <a:rPr lang="en-US" sz="2400" baseline="0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Remote Sensing  Firm</a:t>
                      </a:r>
                      <a:endParaRPr lang="en-US" sz="2400" dirty="0">
                        <a:solidFill>
                          <a:srgbClr val="C0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Exhaustive </a:t>
                      </a:r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feedback 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from an expert and knowledge of </a:t>
                      </a:r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remote sensing business model</a:t>
                      </a:r>
                      <a:endParaRPr lang="en-US" sz="2400" dirty="0">
                        <a:solidFill>
                          <a:srgbClr val="0070C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INRIA</a:t>
                      </a:r>
                      <a:r>
                        <a:rPr lang="en-US" sz="2400" baseline="0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France</a:t>
                      </a:r>
                      <a:endParaRPr lang="en-US" sz="2400" dirty="0">
                        <a:solidFill>
                          <a:srgbClr val="C0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Built strong connection with </a:t>
                      </a:r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foreign academia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on ship classification project  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University of Trento Italy</a:t>
                      </a:r>
                      <a:endParaRPr lang="en-US" sz="2400" dirty="0">
                        <a:solidFill>
                          <a:srgbClr val="C0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Built strong connection with </a:t>
                      </a:r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foreign academia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on change detection project </a:t>
                      </a:r>
                      <a:endParaRPr lang="en-US" sz="240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NEC Labs Europe</a:t>
                      </a:r>
                      <a:endParaRPr lang="en-US" sz="2400" dirty="0">
                        <a:solidFill>
                          <a:srgbClr val="C0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Initiated </a:t>
                      </a:r>
                      <a:r>
                        <a:rPr lang="en-US" sz="240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cross-lab</a:t>
                      </a:r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collaboration opportunity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AIST Japan</a:t>
                      </a:r>
                      <a:endParaRPr lang="en-US" sz="2400" dirty="0">
                        <a:solidFill>
                          <a:srgbClr val="C0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Special</a:t>
                      </a:r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lecture 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series by renowned professor and created </a:t>
                      </a:r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business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opportunity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C0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Kyushu University</a:t>
                      </a:r>
                      <a:endParaRPr lang="en-US" sz="2400" dirty="0">
                        <a:solidFill>
                          <a:srgbClr val="C0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Feedback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on the current change detection project and </a:t>
                      </a:r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obtained useful references</a:t>
                      </a:r>
                      <a:endParaRPr lang="en-US" sz="2400" dirty="0">
                        <a:solidFill>
                          <a:srgbClr val="0070C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20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Interests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9465341"/>
              </p:ext>
            </p:extLst>
          </p:nvPr>
        </p:nvGraphicFramePr>
        <p:xfrm>
          <a:off x="142074" y="1078374"/>
          <a:ext cx="5811254" cy="4971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38658" y="964393"/>
            <a:ext cx="405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Interests</a:t>
            </a:r>
            <a:endParaRPr lang="en-US" sz="2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93286" y="953988"/>
            <a:ext cx="364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Domains</a:t>
            </a:r>
            <a:endParaRPr lang="en-US" sz="2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07807587"/>
              </p:ext>
            </p:extLst>
          </p:nvPr>
        </p:nvGraphicFramePr>
        <p:xfrm>
          <a:off x="6990564" y="1546338"/>
          <a:ext cx="5032823" cy="5156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ight Arrow 8"/>
          <p:cNvSpPr/>
          <p:nvPr/>
        </p:nvSpPr>
        <p:spPr>
          <a:xfrm>
            <a:off x="6138153" y="3103123"/>
            <a:ext cx="768485" cy="6906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Surveillance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 in Time-series of Images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Work and Challenges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 Activities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 Study: Brain Tumor Segmentation with MRI </a:t>
            </a:r>
            <a:endParaRPr lang="en-US" sz="28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yketfVX0AE-DCy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" t="14408" r="2143" b="50408"/>
          <a:stretch/>
        </p:blipFill>
        <p:spPr bwMode="auto">
          <a:xfrm>
            <a:off x="123753" y="2479113"/>
            <a:ext cx="6140860" cy="37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" y="724146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50,000+ new brain tumor cases are reported in India each year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693" y="1887472"/>
            <a:ext cx="486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 Global Cancer Incidence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53320" y="1839559"/>
            <a:ext cx="216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Treatments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83589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20% are children, tumor kills more children than any other disease</a:t>
            </a: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9229" y="5491263"/>
            <a:ext cx="12833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©GLOBOCON</a:t>
            </a:r>
            <a:endParaRPr lang="en-US" dirty="0"/>
          </a:p>
        </p:txBody>
      </p:sp>
      <p:pic>
        <p:nvPicPr>
          <p:cNvPr id="1030" name="Picture 6" descr="https://d2aq6dqxahe4ka.cloudfront.net/assets/froala_images/3f11997c383c873fb2d8241a513c2f7c70e252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50" y="2327745"/>
            <a:ext cx="3049759" cy="19861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2aq6dqxahe4ka.cloudfront.net/assets/froala_images/c0aa911695751c1f11f5b8899746509763b839b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995" y="2327744"/>
            <a:ext cx="3053467" cy="19777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2aq6dqxahe4ka.cloudfront.net/assets/froala_images/86d033aad3f09a99bf07fb4562e3c5feee586a8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586" y="4520443"/>
            <a:ext cx="3074889" cy="16893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5779" y="2348962"/>
            <a:ext cx="13224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URGERY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088325" y="2344520"/>
            <a:ext cx="13224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95779" y="4570187"/>
            <a:ext cx="13224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CHEMO</a:t>
            </a:r>
            <a:endParaRPr lang="en-US" dirty="0"/>
          </a:p>
        </p:txBody>
      </p:sp>
      <p:sp>
        <p:nvSpPr>
          <p:cNvPr id="21" name="TextBox 19"/>
          <p:cNvSpPr txBox="1"/>
          <p:nvPr/>
        </p:nvSpPr>
        <p:spPr>
          <a:xfrm>
            <a:off x="72221" y="6285507"/>
            <a:ext cx="1204174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90</a:t>
            </a:r>
            <a:r>
              <a:rPr lang="en-US" dirty="0"/>
              <a:t>% cases </a:t>
            </a:r>
            <a:r>
              <a:rPr lang="en-US" dirty="0" smtClean="0"/>
              <a:t>could been </a:t>
            </a:r>
            <a:r>
              <a:rPr lang="en-US" dirty="0"/>
              <a:t>cured if detected early and </a:t>
            </a:r>
            <a:r>
              <a:rPr lang="en-US" dirty="0" smtClean="0"/>
              <a:t>correctly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036995" y="4939519"/>
            <a:ext cx="3632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Only 51%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Very painful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Highly expensive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2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tumor and its types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5983124"/>
              </p:ext>
            </p:extLst>
          </p:nvPr>
        </p:nvGraphicFramePr>
        <p:xfrm>
          <a:off x="55725" y="772611"/>
          <a:ext cx="6829897" cy="518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/>
          <p:nvPr/>
        </p:nvPicPr>
        <p:blipFill rotWithShape="1">
          <a:blip r:embed="rId7"/>
          <a:srcRect l="6680" t="3201" r="64959" b="67002"/>
          <a:stretch/>
        </p:blipFill>
        <p:spPr>
          <a:xfrm>
            <a:off x="9003227" y="1246988"/>
            <a:ext cx="1890203" cy="15808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7"/>
          <a:srcRect l="35839" t="3062" r="37235" b="65388"/>
          <a:stretch/>
        </p:blipFill>
        <p:spPr>
          <a:xfrm>
            <a:off x="9003226" y="4541214"/>
            <a:ext cx="1890203" cy="16850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7"/>
          <a:srcRect l="62806" t="2629" r="6318" b="66172"/>
          <a:stretch/>
        </p:blipFill>
        <p:spPr>
          <a:xfrm>
            <a:off x="9003226" y="2908253"/>
            <a:ext cx="1890203" cy="15525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9169" y="4594322"/>
            <a:ext cx="3095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somewhere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Lung (50%)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Breast (15%)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Melanoma (10%)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7"/>
          <a:srcRect l="50794" t="20391" r="43757" b="72736"/>
          <a:stretch/>
        </p:blipFill>
        <p:spPr>
          <a:xfrm>
            <a:off x="11058508" y="4868678"/>
            <a:ext cx="977630" cy="9901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/>
          <p:cNvPicPr/>
          <p:nvPr/>
        </p:nvPicPr>
        <p:blipFill rotWithShape="1">
          <a:blip r:embed="rId7"/>
          <a:srcRect l="76240" t="13118" r="18410" b="82113"/>
          <a:stretch/>
        </p:blipFill>
        <p:spPr>
          <a:xfrm>
            <a:off x="11063372" y="3194595"/>
            <a:ext cx="982494" cy="9533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7"/>
          <a:srcRect l="21031" t="12885" r="72643" b="81629"/>
          <a:stretch/>
        </p:blipFill>
        <p:spPr>
          <a:xfrm>
            <a:off x="11073100" y="1509378"/>
            <a:ext cx="963038" cy="9435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143628" y="2338691"/>
            <a:ext cx="265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in brain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8711" y="1405056"/>
            <a:ext cx="205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2563" y="2688147"/>
            <a:ext cx="215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07693" y="4525479"/>
            <a:ext cx="266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Difficult to detect</a:t>
            </a:r>
            <a:endParaRPr lang="en-US" sz="2000" b="1" dirty="0">
              <a:solidFill>
                <a:srgbClr val="FF000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5580735" y="5421069"/>
            <a:ext cx="2609774" cy="775707"/>
          </a:xfrm>
          <a:prstGeom prst="wedgeRectCallout">
            <a:avLst>
              <a:gd name="adj1" fmla="val 124163"/>
              <a:gd name="adj2" fmla="val -21484"/>
            </a:avLst>
          </a:prstGeom>
          <a:solidFill>
            <a:schemeClr val="accent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Diffused structure and poor contrast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72221" y="6285507"/>
            <a:ext cx="1204174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Accurate glioma segmentation is needed to detect brain cancer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909" y="694132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Brain tumor is a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lump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 by abnormal growth of cells in brain</a:t>
            </a:r>
          </a:p>
        </p:txBody>
      </p:sp>
    </p:spTree>
    <p:extLst>
      <p:ext uri="{BB962C8B-B14F-4D97-AF65-F5344CB8AC3E}">
        <p14:creationId xmlns:p14="http://schemas.microsoft.com/office/powerpoint/2010/main" val="30464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MRI images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909" y="694132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Provides unique information about different glioma segments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34179" r="17510" b="21595"/>
          <a:stretch/>
        </p:blipFill>
        <p:spPr>
          <a:xfrm>
            <a:off x="64358" y="2655454"/>
            <a:ext cx="2601230" cy="35445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73861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 high-resolution imaging quality and many modalities</a:t>
            </a:r>
          </a:p>
          <a:p>
            <a:pPr marL="0" indent="0" algn="ctr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9" t="4900" r="12159" b="24061"/>
          <a:stretch/>
        </p:blipFill>
        <p:spPr>
          <a:xfrm>
            <a:off x="3400153" y="2655455"/>
            <a:ext cx="3014157" cy="354456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4900" r="72967" b="59983"/>
          <a:stretch/>
        </p:blipFill>
        <p:spPr>
          <a:xfrm>
            <a:off x="6384062" y="4503196"/>
            <a:ext cx="1973857" cy="18480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40363" r="72932" b="24153"/>
          <a:stretch/>
        </p:blipFill>
        <p:spPr>
          <a:xfrm>
            <a:off x="6384062" y="2131307"/>
            <a:ext cx="1924484" cy="20138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270" y="1791885"/>
            <a:ext cx="2345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Glioma Segments</a:t>
            </a:r>
            <a:endParaRPr lang="en-US" sz="2400" dirty="0">
              <a:solidFill>
                <a:srgbClr val="2784B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00154" y="1800112"/>
            <a:ext cx="290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showing glioma segments</a:t>
            </a:r>
            <a:endParaRPr lang="en-US" sz="2400" dirty="0">
              <a:solidFill>
                <a:srgbClr val="2784B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42394" y="1754721"/>
            <a:ext cx="123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FLAIR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8802" y="1777298"/>
            <a:ext cx="123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T2</a:t>
            </a:r>
            <a:endParaRPr lang="en-US" sz="2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88687" y="1766348"/>
            <a:ext cx="2163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T1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-2909" y="6366367"/>
            <a:ext cx="12188561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MRI images are highly suitable for glioma segmentation</a:t>
            </a:r>
            <a:endParaRPr lang="en-US" dirty="0"/>
          </a:p>
        </p:txBody>
      </p:sp>
      <p:pic>
        <p:nvPicPr>
          <p:cNvPr id="19" name="Picture 1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8" t="4900" r="43538" b="61076"/>
          <a:stretch/>
        </p:blipFill>
        <p:spPr>
          <a:xfrm>
            <a:off x="10249425" y="4503196"/>
            <a:ext cx="1880471" cy="1817223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4" t="4900" r="58344" b="59918"/>
          <a:stretch/>
        </p:blipFill>
        <p:spPr>
          <a:xfrm>
            <a:off x="8357918" y="4503196"/>
            <a:ext cx="1872693" cy="184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18506" y="4141960"/>
            <a:ext cx="2100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2637" y="4139473"/>
            <a:ext cx="2100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Core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88687" y="4154861"/>
            <a:ext cx="2100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Enhance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12958" y="2631109"/>
            <a:ext cx="99987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Edema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767901" y="5407066"/>
            <a:ext cx="1287072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Necrotic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2017441" y="3129526"/>
            <a:ext cx="1287072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Non-enhancing core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4067" y="4378489"/>
            <a:ext cx="1287072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</a:t>
            </a:r>
            <a:r>
              <a:rPr lang="en-US" sz="2000" dirty="0" smtClean="0"/>
              <a:t>nhancing core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907773" y="3838202"/>
            <a:ext cx="638925" cy="276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55977" y="3105279"/>
            <a:ext cx="638925" cy="276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38323" y="5369667"/>
            <a:ext cx="602073" cy="19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70044" y="4573873"/>
            <a:ext cx="418496" cy="15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140395" y="4811979"/>
            <a:ext cx="260387" cy="2464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594902" y="3019067"/>
            <a:ext cx="528901" cy="2245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621493" y="3431945"/>
            <a:ext cx="395948" cy="1780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1"/>
          </p:cNvCxnSpPr>
          <p:nvPr/>
        </p:nvCxnSpPr>
        <p:spPr>
          <a:xfrm flipH="1" flipV="1">
            <a:off x="1594902" y="4485020"/>
            <a:ext cx="419165" cy="2474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1"/>
          </p:cNvCxnSpPr>
          <p:nvPr/>
        </p:nvCxnSpPr>
        <p:spPr>
          <a:xfrm flipH="1" flipV="1">
            <a:off x="1400783" y="5045279"/>
            <a:ext cx="367118" cy="5618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5" t="40363" r="58220" b="23225"/>
          <a:stretch/>
        </p:blipFill>
        <p:spPr>
          <a:xfrm>
            <a:off x="8274137" y="2141568"/>
            <a:ext cx="1986856" cy="2072853"/>
          </a:xfrm>
          <a:prstGeom prst="rect">
            <a:avLst/>
          </a:prstGeom>
        </p:spPr>
      </p:pic>
      <p:pic>
        <p:nvPicPr>
          <p:cNvPr id="49" name="Picture 4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2" t="40364" r="43508" b="23006"/>
          <a:stretch/>
        </p:blipFill>
        <p:spPr>
          <a:xfrm>
            <a:off x="10237235" y="2139719"/>
            <a:ext cx="1908313" cy="20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652074"/>
              </p:ext>
            </p:extLst>
          </p:nvPr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909" y="5145932"/>
            <a:ext cx="12104451" cy="9541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Please Note: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this case study, I focus on presenting a feasible solution, and not on finding a research gap.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63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39351" y="5357329"/>
            <a:ext cx="3511685" cy="13618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747138" y="4766751"/>
            <a:ext cx="496110" cy="54213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Pre-processing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50633" r="1568" b="5342"/>
          <a:stretch/>
        </p:blipFill>
        <p:spPr>
          <a:xfrm>
            <a:off x="8892053" y="3883911"/>
            <a:ext cx="3239310" cy="15682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/>
          <a:srcRect l="51276" b="2644"/>
          <a:stretch/>
        </p:blipFill>
        <p:spPr>
          <a:xfrm>
            <a:off x="8906695" y="5548008"/>
            <a:ext cx="3181916" cy="116220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10405821" y="5126012"/>
            <a:ext cx="211773" cy="392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5"/>
          <a:srcRect l="2160" t="1331" r="634" b="13804"/>
          <a:stretch/>
        </p:blipFill>
        <p:spPr>
          <a:xfrm>
            <a:off x="3667221" y="3963557"/>
            <a:ext cx="4941758" cy="2324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-320" b="10620"/>
          <a:stretch/>
        </p:blipFill>
        <p:spPr>
          <a:xfrm>
            <a:off x="0" y="3963558"/>
            <a:ext cx="3433864" cy="2324911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63471580"/>
              </p:ext>
            </p:extLst>
          </p:nvPr>
        </p:nvGraphicFramePr>
        <p:xfrm>
          <a:off x="59338" y="783313"/>
          <a:ext cx="12072025" cy="154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258038" y="2393898"/>
            <a:ext cx="384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4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 intensity variations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caused by difference in magnetic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9819" y="2332905"/>
            <a:ext cx="3615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4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standardize intensity </a:t>
            </a:r>
            <a:r>
              <a:rPr lang="en-US" sz="24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scales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varied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due to different acquisition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73743" y="2393898"/>
            <a:ext cx="384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4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 contrast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 brain tissues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351" y="6225162"/>
            <a:ext cx="128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 Image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75882" y="6233007"/>
            <a:ext cx="128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Noise Suppressed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8857" y="6233167"/>
            <a:ext cx="128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 Image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9167" y="6213011"/>
            <a:ext cx="177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Inhomogeneity field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868065" y="6233006"/>
            <a:ext cx="177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Corrected</a:t>
            </a:r>
          </a:p>
          <a:p>
            <a:pPr algn="ctr"/>
            <a:r>
              <a:rPr lang="en-US" b="1" dirty="0" smtClean="0"/>
              <a:t> Image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18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39350" y="5308888"/>
            <a:ext cx="3511685" cy="13618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38536" y="5327948"/>
            <a:ext cx="3511685" cy="13618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</a:t>
            </a:r>
          </a:p>
        </p:txBody>
      </p:sp>
      <p:sp>
        <p:nvSpPr>
          <p:cNvPr id="9" name="Down Arrow 8"/>
          <p:cNvSpPr/>
          <p:nvPr/>
        </p:nvSpPr>
        <p:spPr>
          <a:xfrm>
            <a:off x="1747138" y="4766751"/>
            <a:ext cx="496110" cy="54213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846323" y="4766750"/>
            <a:ext cx="496110" cy="54213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39350" y="5308888"/>
            <a:ext cx="3511685" cy="13618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38536" y="5327948"/>
            <a:ext cx="3511685" cy="13618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437720" y="5364840"/>
            <a:ext cx="3511685" cy="5485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Patch Extraction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437721" y="6044354"/>
            <a:ext cx="3511685" cy="6264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Augmentation</a:t>
            </a:r>
          </a:p>
        </p:txBody>
      </p:sp>
      <p:sp>
        <p:nvSpPr>
          <p:cNvPr id="9" name="Down Arrow 8"/>
          <p:cNvSpPr/>
          <p:nvPr/>
        </p:nvSpPr>
        <p:spPr>
          <a:xfrm>
            <a:off x="1747138" y="4766751"/>
            <a:ext cx="496110" cy="54213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846323" y="4766750"/>
            <a:ext cx="496110" cy="54213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0025975" y="4789251"/>
            <a:ext cx="496110" cy="54213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1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My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Projects at NEC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Surveillance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Detection in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Time-series of Satellite Images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Land-use Land-cover Segmentation in Large-size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atellite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mages</a:t>
            </a:r>
          </a:p>
          <a:p>
            <a:pPr marL="0" indent="0">
              <a:buNone/>
            </a:pPr>
            <a:endParaRPr lang="en-US" alt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Master’s Thesis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Hyperspectral Image </a:t>
            </a: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Super-resolution</a:t>
            </a:r>
          </a:p>
          <a:p>
            <a:pPr marL="457200" indent="-457200">
              <a:buFont typeface="+mj-lt"/>
              <a:buAutoNum type="arabicPeriod"/>
            </a:pPr>
            <a:endParaRPr lang="en-US" altLang="en-US" b="1" u="sng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Academic Projects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Dimensionality Reduction of Hyperspectral Images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Shape Detection using Hit and Miss Transform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Optimal Bike Path Development and Route Prediction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 extraction using Active Contour Models </a:t>
            </a:r>
          </a:p>
          <a:p>
            <a:pPr marL="0" indent="0"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Information at: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://shreya1sharma.github.io/ShreyaSharma/projects/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66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2422529" y="3746123"/>
            <a:ext cx="8134188" cy="28070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527901" y="729573"/>
            <a:ext cx="8495486" cy="28988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86283" y="2231058"/>
            <a:ext cx="1908730" cy="875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02963" y="2231058"/>
            <a:ext cx="1822720" cy="875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Patch extraction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6893" y="2231057"/>
            <a:ext cx="2403544" cy="875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Augmentation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91647" y="2227726"/>
            <a:ext cx="1264596" cy="875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</a:t>
            </a:r>
          </a:p>
        </p:txBody>
      </p:sp>
      <p:sp>
        <p:nvSpPr>
          <p:cNvPr id="9" name="Rectangle 8"/>
          <p:cNvSpPr/>
          <p:nvPr/>
        </p:nvSpPr>
        <p:spPr>
          <a:xfrm>
            <a:off x="8490197" y="826378"/>
            <a:ext cx="1913108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 function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470741" y="4792909"/>
            <a:ext cx="1973718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Post-processing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11444" y="4792907"/>
            <a:ext cx="1908730" cy="875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55102" y="4801820"/>
            <a:ext cx="1822720" cy="875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Patch extraction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33615" y="4808718"/>
            <a:ext cx="1355638" cy="875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Trained CNN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64170" r="4386" b="51045"/>
          <a:stretch/>
        </p:blipFill>
        <p:spPr>
          <a:xfrm>
            <a:off x="2217668" y="2019234"/>
            <a:ext cx="1215958" cy="129247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-4179" y="1649902"/>
            <a:ext cx="1790821" cy="1890134"/>
            <a:chOff x="-4179" y="1649902"/>
            <a:chExt cx="1790821" cy="18901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r="66766" b="51344"/>
            <a:stretch/>
          </p:blipFill>
          <p:spPr>
            <a:xfrm>
              <a:off x="-4179" y="1659154"/>
              <a:ext cx="1285224" cy="12924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/>
            <a:srcRect l="33037" t="1026" r="35520" b="50299"/>
            <a:stretch/>
          </p:blipFill>
          <p:spPr>
            <a:xfrm>
              <a:off x="240757" y="1954427"/>
              <a:ext cx="1215958" cy="129897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32474" t="50464" r="35328" b="1757"/>
            <a:stretch/>
          </p:blipFill>
          <p:spPr>
            <a:xfrm>
              <a:off x="541501" y="2244508"/>
              <a:ext cx="1245141" cy="129552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349" y="1649902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FLAIR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2721" y="1958219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T2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9116" y="2266536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T1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206887" y="1372903"/>
            <a:ext cx="119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 LABELS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298149" y="1001927"/>
            <a:ext cx="19074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 IMAGES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l="80728" b="52198"/>
          <a:stretch/>
        </p:blipFill>
        <p:spPr>
          <a:xfrm>
            <a:off x="10696763" y="4498330"/>
            <a:ext cx="1429587" cy="1464644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121255" y="4387114"/>
            <a:ext cx="2085632" cy="2107641"/>
            <a:chOff x="61519" y="4021259"/>
            <a:chExt cx="2085632" cy="210764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/>
            <a:srcRect l="60116" r="19820" b="52057"/>
            <a:stretch/>
          </p:blipFill>
          <p:spPr>
            <a:xfrm>
              <a:off x="61519" y="4079164"/>
              <a:ext cx="1488333" cy="149184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/>
            <a:srcRect l="40667" t="892" r="40001" b="51604"/>
            <a:stretch/>
          </p:blipFill>
          <p:spPr>
            <a:xfrm>
              <a:off x="390321" y="4344581"/>
              <a:ext cx="1428029" cy="14787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20192" t="-198" r="60489" b="53158"/>
            <a:stretch/>
          </p:blipFill>
          <p:spPr>
            <a:xfrm>
              <a:off x="698732" y="4578007"/>
              <a:ext cx="1448419" cy="1550893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67186" y="4021259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FLAIR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0949" y="4341293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T2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3977" y="4654431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T1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-104996" y="3797044"/>
            <a:ext cx="190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</a:t>
            </a:r>
          </a:p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IMAGES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Plus 47"/>
          <p:cNvSpPr/>
          <p:nvPr/>
        </p:nvSpPr>
        <p:spPr>
          <a:xfrm>
            <a:off x="1824241" y="2451202"/>
            <a:ext cx="299152" cy="3210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27" idx="3"/>
            <a:endCxn id="5" idx="1"/>
          </p:cNvCxnSpPr>
          <p:nvPr/>
        </p:nvCxnSpPr>
        <p:spPr>
          <a:xfrm>
            <a:off x="3433626" y="2665472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577983" y="2611708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614960" y="2635868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0260437" y="2662139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8" idx="0"/>
            <a:endCxn id="9" idx="3"/>
          </p:cNvCxnSpPr>
          <p:nvPr/>
        </p:nvCxnSpPr>
        <p:spPr>
          <a:xfrm rot="16200000" flipV="1">
            <a:off x="10281824" y="1385605"/>
            <a:ext cx="963603" cy="7206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9" idx="1"/>
          </p:cNvCxnSpPr>
          <p:nvPr/>
        </p:nvCxnSpPr>
        <p:spPr>
          <a:xfrm>
            <a:off x="2246826" y="5230651"/>
            <a:ext cx="3646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514319" y="5224103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567918" y="5230651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14882" y="5257104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0463562" y="5236233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467157" y="3866492"/>
            <a:ext cx="190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PREDICTED LABELS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0" name="Elbow Connector 69"/>
          <p:cNvCxnSpPr>
            <a:stCxn id="31" idx="0"/>
            <a:endCxn id="9" idx="1"/>
          </p:cNvCxnSpPr>
          <p:nvPr/>
        </p:nvCxnSpPr>
        <p:spPr>
          <a:xfrm rot="5400000" flipH="1" flipV="1">
            <a:off x="5593406" y="-1523887"/>
            <a:ext cx="108780" cy="568480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352960" y="745719"/>
            <a:ext cx="3397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PHASE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65450" y="3855013"/>
            <a:ext cx="3397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TESTING PHASE</a:t>
            </a:r>
            <a:endParaRPr lang="en-US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" name="Elbow Connector 3"/>
          <p:cNvCxnSpPr/>
          <p:nvPr/>
        </p:nvCxnSpPr>
        <p:spPr>
          <a:xfrm rot="16200000" flipH="1">
            <a:off x="10209521" y="1721027"/>
            <a:ext cx="700483" cy="312914"/>
          </a:xfrm>
          <a:prstGeom prst="bentConnector3">
            <a:avLst>
              <a:gd name="adj1" fmla="val 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Set-up for 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39352" y="836712"/>
                <a:ext cx="6764563" cy="602128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Dataset- </a:t>
                </a:r>
                <a:r>
                  <a:rPr lang="en-US" b="1" dirty="0" err="1" smtClean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BraTS</a:t>
                </a:r>
                <a:r>
                  <a:rPr lang="en-US" b="1" dirty="0" smtClean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2013-2018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solidFill>
                      <a:srgbClr val="0070C0"/>
                    </a:solidFill>
                    <a:ea typeface="Verdana" panose="020B0604030504040204" pitchFamily="34" charset="0"/>
                  </a:rPr>
                  <a:t>Benchmark dataset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ea typeface="Verdana" panose="020B0604030504040204" pitchFamily="34" charset="0"/>
                  </a:rPr>
                  <a:t>A challenge in </a:t>
                </a:r>
                <a:r>
                  <a:rPr lang="en-US" dirty="0" smtClean="0">
                    <a:solidFill>
                      <a:srgbClr val="0070C0"/>
                    </a:solidFill>
                    <a:ea typeface="Verdana" panose="020B0604030504040204" pitchFamily="34" charset="0"/>
                  </a:rPr>
                  <a:t>MICCAI</a:t>
                </a:r>
                <a:r>
                  <a:rPr lang="en-US" dirty="0" smtClean="0">
                    <a:ea typeface="Verdana" panose="020B0604030504040204" pitchFamily="34" charset="0"/>
                  </a:rPr>
                  <a:t> conference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en-US" dirty="0" smtClean="0"/>
                  <a:t>For </a:t>
                </a:r>
                <a:r>
                  <a:rPr lang="en-US" altLang="en-US" dirty="0"/>
                  <a:t>each brain there exists 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4 </a:t>
                </a:r>
                <a:r>
                  <a:rPr lang="en-US" altLang="en-US" dirty="0" smtClean="0">
                    <a:solidFill>
                      <a:srgbClr val="0070C0"/>
                    </a:solidFill>
                  </a:rPr>
                  <a:t>modalities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altLang="en-US" dirty="0" smtClean="0"/>
                  <a:t>T1, T2, T1-enhanced, FLAIR</a:t>
                </a:r>
                <a:endParaRPr lang="en-US" alt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en-US" dirty="0" smtClean="0"/>
                  <a:t>Ground truth </a:t>
                </a:r>
                <a:r>
                  <a:rPr lang="en-US" altLang="en-US" dirty="0"/>
                  <a:t>for </a:t>
                </a:r>
                <a:r>
                  <a:rPr lang="en-US" altLang="en-US" dirty="0" smtClean="0">
                    <a:solidFill>
                      <a:srgbClr val="0070C0"/>
                    </a:solidFill>
                  </a:rPr>
                  <a:t>5 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segmentation </a:t>
                </a:r>
                <a:r>
                  <a:rPr lang="en-US" altLang="en-US" dirty="0" smtClean="0">
                    <a:solidFill>
                      <a:srgbClr val="0070C0"/>
                    </a:solidFill>
                  </a:rPr>
                  <a:t>labels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altLang="en-US" dirty="0" smtClean="0"/>
                  <a:t>namely non-tumor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altLang="en-US" dirty="0" smtClean="0"/>
                  <a:t>necrosis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altLang="en-US" dirty="0" smtClean="0"/>
                  <a:t>edema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altLang="en-US" dirty="0" smtClean="0"/>
                  <a:t>non-enhancing tumor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altLang="en-US" dirty="0" smtClean="0"/>
                  <a:t>enhancing tumor</a:t>
                </a:r>
                <a:endParaRPr lang="en-US" altLang="en-US" dirty="0" smtClean="0">
                  <a:ea typeface="Verdana" panose="020B0604030504040204" pitchFamily="34" charset="0"/>
                </a:endParaRPr>
              </a:p>
              <a:p>
                <a:pPr marL="1371531" lvl="3" indent="0">
                  <a:buNone/>
                </a:pPr>
                <a:endPara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 smtClean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Evaluation Metric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Dice Coefficient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2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Sensitivity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 smtClean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2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30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39352" y="836712"/>
                <a:ext cx="6764563" cy="6021288"/>
              </a:xfrm>
              <a:blipFill rotWithShape="0">
                <a:blip r:embed="rId2"/>
                <a:stretch>
                  <a:fillRect l="-991" t="-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 rotWithShape="1">
          <a:blip r:embed="rId3"/>
          <a:srcRect r="624" b="29612"/>
          <a:stretch/>
        </p:blipFill>
        <p:spPr>
          <a:xfrm>
            <a:off x="6095352" y="3968885"/>
            <a:ext cx="5684844" cy="265565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/>
          <a:srcRect l="1659" t="1708" r="2588" b="46235"/>
          <a:stretch/>
        </p:blipFill>
        <p:spPr>
          <a:xfrm>
            <a:off x="6224855" y="797935"/>
            <a:ext cx="5894962" cy="201421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635572"/>
              </p:ext>
            </p:extLst>
          </p:nvPr>
        </p:nvGraphicFramePr>
        <p:xfrm>
          <a:off x="7003915" y="2812153"/>
          <a:ext cx="437744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779"/>
                <a:gridCol w="1187984"/>
                <a:gridCol w="428941"/>
                <a:gridCol w="223274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Edema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Enhanced tumor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Necrosis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Non-enhanced tumor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Incorporating blood reports and prescription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Glioma grading – grade 1,2,3,4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3D CNN’s for handling voxels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85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Course on fundamentals of medical image analysis </a:t>
            </a:r>
          </a:p>
          <a:p>
            <a:pPr lvl="1"/>
            <a:r>
              <a:rPr lang="en-US" dirty="0" smtClean="0"/>
              <a:t>CAP5516- Medical Image Computing, Prof. </a:t>
            </a:r>
            <a:r>
              <a:rPr lang="en-US" dirty="0" err="1" smtClean="0"/>
              <a:t>Ulas</a:t>
            </a:r>
            <a:r>
              <a:rPr lang="en-US" dirty="0" smtClean="0"/>
              <a:t> </a:t>
            </a:r>
            <a:r>
              <a:rPr lang="en-US" dirty="0" err="1" smtClean="0"/>
              <a:t>Bagci</a:t>
            </a:r>
            <a:r>
              <a:rPr lang="en-US" dirty="0" smtClean="0"/>
              <a:t>, UCF</a:t>
            </a:r>
          </a:p>
          <a:p>
            <a:r>
              <a:rPr lang="en-US" b="1" dirty="0" smtClean="0"/>
              <a:t>Survey research papers</a:t>
            </a:r>
          </a:p>
          <a:p>
            <a:pPr lvl="1"/>
            <a:r>
              <a:rPr lang="en-US" altLang="en-US" dirty="0"/>
              <a:t>Litjens, Geert, et al. "A survey on deep learning in medical image analysis." </a:t>
            </a:r>
            <a:r>
              <a:rPr lang="en-US" altLang="en-US" i="1" dirty="0"/>
              <a:t>Medical image analysis</a:t>
            </a:r>
            <a:r>
              <a:rPr lang="en-US" altLang="en-US" dirty="0"/>
              <a:t> 42 (2017): 60-88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 err="1"/>
              <a:t>Lundervold</a:t>
            </a:r>
            <a:r>
              <a:rPr lang="en-US" altLang="en-US" dirty="0"/>
              <a:t> et al., </a:t>
            </a:r>
            <a:r>
              <a:rPr lang="en-US" altLang="en-US" dirty="0" smtClean="0"/>
              <a:t>"An </a:t>
            </a:r>
            <a:r>
              <a:rPr lang="en-US" altLang="en-US" dirty="0"/>
              <a:t>overview of deep learning in medical imaging focusing on </a:t>
            </a:r>
            <a:r>
              <a:rPr lang="en-US" altLang="en-US" dirty="0" smtClean="0"/>
              <a:t>MRI" </a:t>
            </a:r>
            <a:r>
              <a:rPr lang="en-US" altLang="en-US" dirty="0"/>
              <a:t>(2019), </a:t>
            </a:r>
            <a:r>
              <a:rPr lang="en-US" altLang="en-US" dirty="0">
                <a:hlinkClick r:id="rId2"/>
              </a:rPr>
              <a:t>https://</a:t>
            </a:r>
            <a:r>
              <a:rPr lang="en-US" altLang="en-US" dirty="0" smtClean="0">
                <a:hlinkClick r:id="rId2"/>
              </a:rPr>
              <a:t>arxiv.org/abs/1811.10052</a:t>
            </a:r>
            <a:endParaRPr lang="en-US" altLang="en-US" dirty="0" smtClean="0"/>
          </a:p>
          <a:p>
            <a:r>
              <a:rPr lang="en-US" b="1" dirty="0" smtClean="0"/>
              <a:t>Brain tumor segmentation papers</a:t>
            </a:r>
          </a:p>
          <a:p>
            <a:pPr lvl="1"/>
            <a:r>
              <a:rPr lang="en-US" altLang="en-US" dirty="0"/>
              <a:t>Akkus, Zeynettin, et al. "Deep learning for brain MRI segmentation: state of the art and future directions." </a:t>
            </a:r>
            <a:r>
              <a:rPr lang="en-US" altLang="en-US" i="1" dirty="0"/>
              <a:t>Journal of digital imaging</a:t>
            </a:r>
            <a:r>
              <a:rPr lang="en-US" altLang="en-US" dirty="0"/>
              <a:t> 30.4 (2017): 449-459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Havaei, Mohammad, et al. "Brain tumor segmentation with deep neural networks." </a:t>
            </a:r>
            <a:r>
              <a:rPr lang="en-US" altLang="en-US" i="1" dirty="0"/>
              <a:t>Medical image analysis</a:t>
            </a:r>
            <a:r>
              <a:rPr lang="en-US" altLang="en-US" dirty="0"/>
              <a:t> 35 (2017): 18-31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Pereira, Sérgio, et al. "Brain tumor segmentation using convolutional neural networks in MRI images." </a:t>
            </a:r>
            <a:r>
              <a:rPr lang="en-US" altLang="en-US" i="1" dirty="0"/>
              <a:t>IEEE transactions on medical imaging</a:t>
            </a:r>
            <a:r>
              <a:rPr lang="en-US" altLang="en-US" dirty="0"/>
              <a:t> 35.5 (2016): 1240-1251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Menze, Bjoern H., et al. "The multimodal brain tumor image segmentation benchmark (BRATS)." </a:t>
            </a:r>
            <a:r>
              <a:rPr lang="en-US" altLang="en-US" i="1" dirty="0"/>
              <a:t>IEEE transactions on medical imaging</a:t>
            </a:r>
            <a:r>
              <a:rPr lang="en-US" altLang="en-US" dirty="0"/>
              <a:t> 34.10 (2014): 1993-2024.</a:t>
            </a:r>
            <a:endParaRPr lang="en-US" dirty="0" smtClean="0"/>
          </a:p>
          <a:p>
            <a:r>
              <a:rPr lang="en-US" b="1" dirty="0"/>
              <a:t>C</a:t>
            </a:r>
            <a:r>
              <a:rPr lang="en-US" b="1" dirty="0" smtClean="0"/>
              <a:t>ancer statistics</a:t>
            </a:r>
          </a:p>
          <a:p>
            <a:pPr lvl="1"/>
            <a:r>
              <a:rPr lang="en-US" dirty="0" smtClean="0"/>
              <a:t>Global Cancer Observatory </a:t>
            </a:r>
            <a:r>
              <a:rPr lang="en-US" dirty="0">
                <a:hlinkClick r:id="rId3"/>
              </a:rPr>
              <a:t>https://gco.iarc.fr/today/home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http://cancerindia.org.in/globocan-2018-india-factsheet/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4331" y="2169268"/>
            <a:ext cx="52626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72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Surveillance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 in Time-series of Satellite Images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Work and Challenges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 Activities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 Study: Brain Tumor Segmentation with MRI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4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Surveillance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 in Time-series of Satellite Images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Work and Challenges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 Activities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 Study: Brain Tumor Segmentation with MRI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83589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Helps 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quick identification of ships involved in illegal activities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0776" y="2008855"/>
            <a:ext cx="4493992" cy="3681826"/>
            <a:chOff x="3572810" y="2700258"/>
            <a:chExt cx="4554402" cy="3578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2810" y="2700258"/>
              <a:ext cx="4107649" cy="35789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76900" y="5309666"/>
              <a:ext cx="2450312" cy="671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©Yomiuri </a:t>
              </a:r>
              <a:r>
                <a:rPr lang="en-US" dirty="0" err="1"/>
                <a:t>Shinbun</a:t>
              </a:r>
              <a:r>
                <a:rPr lang="en-US" dirty="0"/>
                <a:t>, 28/02/2018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7" y="1952990"/>
            <a:ext cx="3072832" cy="2280407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038" y="1919857"/>
            <a:ext cx="3110183" cy="2356345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988" y="4318048"/>
            <a:ext cx="3090628" cy="2247499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038" y="4309669"/>
            <a:ext cx="3110181" cy="2207377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sp>
        <p:nvSpPr>
          <p:cNvPr id="16" name="TextBox 15"/>
          <p:cNvSpPr txBox="1"/>
          <p:nvPr/>
        </p:nvSpPr>
        <p:spPr>
          <a:xfrm>
            <a:off x="6043130" y="2008857"/>
            <a:ext cx="254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Overfishing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44250" y="1997992"/>
            <a:ext cx="254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Oil-spills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90730" y="4383289"/>
            <a:ext cx="285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Garbage dump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31909" y="4383302"/>
            <a:ext cx="285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Smuggling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" y="724146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is a key application in maritime surveillance</a:t>
            </a:r>
          </a:p>
        </p:txBody>
      </p:sp>
      <p:sp>
        <p:nvSpPr>
          <p:cNvPr id="21" name="TextBox 37"/>
          <p:cNvSpPr txBox="1"/>
          <p:nvPr/>
        </p:nvSpPr>
        <p:spPr>
          <a:xfrm>
            <a:off x="9778590" y="6079471"/>
            <a:ext cx="188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Nature Magazine</a:t>
            </a:r>
          </a:p>
        </p:txBody>
      </p:sp>
      <p:sp>
        <p:nvSpPr>
          <p:cNvPr id="22" name="TextBox 37"/>
          <p:cNvSpPr txBox="1"/>
          <p:nvPr/>
        </p:nvSpPr>
        <p:spPr>
          <a:xfrm>
            <a:off x="9685283" y="3897261"/>
            <a:ext cx="188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NOAA/CC BY 2.0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9589" y="5605327"/>
            <a:ext cx="4029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$US23 billion</a:t>
            </a: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loss </a:t>
            </a:r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worldwide per year!</a:t>
            </a:r>
          </a:p>
          <a:p>
            <a:pPr algn="ctr"/>
            <a:endParaRPr lang="en-US" sz="2400" b="1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9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Ship Classification from Space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729232"/>
            <a:ext cx="12192000" cy="578882"/>
          </a:xfrm>
          <a:prstGeom prst="round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major sources of information : AIS, Visible and Microwaves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9352" y="1917625"/>
            <a:ext cx="11618663" cy="4162161"/>
            <a:chOff x="109347" y="2179188"/>
            <a:chExt cx="9472255" cy="3768724"/>
          </a:xfrm>
        </p:grpSpPr>
        <p:sp>
          <p:nvSpPr>
            <p:cNvPr id="7" name="Freeform 6"/>
            <p:cNvSpPr>
              <a:spLocks noChangeAspect="1"/>
            </p:cNvSpPr>
            <p:nvPr/>
          </p:nvSpPr>
          <p:spPr bwMode="gray">
            <a:xfrm rot="17944009">
              <a:off x="4862704" y="2452139"/>
              <a:ext cx="673392" cy="683899"/>
            </a:xfrm>
            <a:custGeom>
              <a:avLst/>
              <a:gdLst/>
              <a:ahLst/>
              <a:cxnLst/>
              <a:rect l="l" t="t" r="r" b="b"/>
              <a:pathLst>
                <a:path w="943194" h="957916">
                  <a:moveTo>
                    <a:pt x="857314" y="712207"/>
                  </a:moveTo>
                  <a:cubicBezTo>
                    <a:pt x="857323" y="712217"/>
                    <a:pt x="858219" y="713136"/>
                    <a:pt x="943194" y="800391"/>
                  </a:cubicBezTo>
                  <a:cubicBezTo>
                    <a:pt x="952155" y="808682"/>
                    <a:pt x="952155" y="823002"/>
                    <a:pt x="943194" y="832047"/>
                  </a:cubicBezTo>
                  <a:cubicBezTo>
                    <a:pt x="943179" y="832062"/>
                    <a:pt x="941830" y="833407"/>
                    <a:pt x="816987" y="957916"/>
                  </a:cubicBezTo>
                  <a:cubicBezTo>
                    <a:pt x="808773" y="966207"/>
                    <a:pt x="794584" y="966207"/>
                    <a:pt x="785622" y="957916"/>
                  </a:cubicBezTo>
                  <a:cubicBezTo>
                    <a:pt x="785612" y="957906"/>
                    <a:pt x="784694" y="956971"/>
                    <a:pt x="699742" y="870486"/>
                  </a:cubicBezTo>
                  <a:cubicBezTo>
                    <a:pt x="699761" y="870468"/>
                    <a:pt x="701446" y="868775"/>
                    <a:pt x="857314" y="712207"/>
                  </a:cubicBezTo>
                  <a:close/>
                  <a:moveTo>
                    <a:pt x="228184" y="615369"/>
                  </a:moveTo>
                  <a:cubicBezTo>
                    <a:pt x="228196" y="615381"/>
                    <a:pt x="229290" y="616495"/>
                    <a:pt x="336205" y="725429"/>
                  </a:cubicBezTo>
                  <a:cubicBezTo>
                    <a:pt x="336199" y="725435"/>
                    <a:pt x="336092" y="725539"/>
                    <a:pt x="334063" y="727502"/>
                  </a:cubicBezTo>
                  <a:lnTo>
                    <a:pt x="319071" y="742014"/>
                  </a:lnTo>
                  <a:cubicBezTo>
                    <a:pt x="310876" y="750306"/>
                    <a:pt x="296722" y="750306"/>
                    <a:pt x="287782" y="741260"/>
                  </a:cubicBezTo>
                  <a:cubicBezTo>
                    <a:pt x="287767" y="741245"/>
                    <a:pt x="286715" y="740170"/>
                    <a:pt x="211795" y="663615"/>
                  </a:cubicBezTo>
                  <a:cubicBezTo>
                    <a:pt x="202855" y="654569"/>
                    <a:pt x="202855" y="640246"/>
                    <a:pt x="211795" y="631953"/>
                  </a:cubicBezTo>
                  <a:close/>
                  <a:moveTo>
                    <a:pt x="744193" y="597907"/>
                  </a:moveTo>
                  <a:lnTo>
                    <a:pt x="841030" y="696332"/>
                  </a:lnTo>
                  <a:lnTo>
                    <a:pt x="683867" y="855082"/>
                  </a:lnTo>
                  <a:lnTo>
                    <a:pt x="585442" y="755070"/>
                  </a:lnTo>
                  <a:close/>
                  <a:moveTo>
                    <a:pt x="370842" y="220082"/>
                  </a:moveTo>
                  <a:cubicBezTo>
                    <a:pt x="370850" y="220090"/>
                    <a:pt x="371657" y="220913"/>
                    <a:pt x="457207" y="308105"/>
                  </a:cubicBezTo>
                  <a:cubicBezTo>
                    <a:pt x="466219" y="316381"/>
                    <a:pt x="466219" y="330675"/>
                    <a:pt x="457207" y="339704"/>
                  </a:cubicBezTo>
                  <a:cubicBezTo>
                    <a:pt x="457199" y="339712"/>
                    <a:pt x="456561" y="340341"/>
                    <a:pt x="406139" y="390110"/>
                  </a:cubicBezTo>
                  <a:cubicBezTo>
                    <a:pt x="406147" y="390118"/>
                    <a:pt x="406587" y="390560"/>
                    <a:pt x="430171" y="414185"/>
                  </a:cubicBezTo>
                  <a:cubicBezTo>
                    <a:pt x="430180" y="414176"/>
                    <a:pt x="431141" y="413213"/>
                    <a:pt x="533058" y="311115"/>
                  </a:cubicBezTo>
                  <a:cubicBezTo>
                    <a:pt x="542070" y="302839"/>
                    <a:pt x="556339" y="302839"/>
                    <a:pt x="564600" y="311867"/>
                  </a:cubicBezTo>
                  <a:cubicBezTo>
                    <a:pt x="564612" y="311879"/>
                    <a:pt x="565562" y="312831"/>
                    <a:pt x="641953" y="389358"/>
                  </a:cubicBezTo>
                  <a:cubicBezTo>
                    <a:pt x="650965" y="398386"/>
                    <a:pt x="650965" y="412680"/>
                    <a:pt x="641953" y="420956"/>
                  </a:cubicBezTo>
                  <a:cubicBezTo>
                    <a:pt x="641943" y="420965"/>
                    <a:pt x="640953" y="421950"/>
                    <a:pt x="538315" y="524026"/>
                  </a:cubicBezTo>
                  <a:cubicBezTo>
                    <a:pt x="538323" y="524035"/>
                    <a:pt x="538780" y="524492"/>
                    <a:pt x="563098" y="548853"/>
                  </a:cubicBezTo>
                  <a:cubicBezTo>
                    <a:pt x="563106" y="548845"/>
                    <a:pt x="563733" y="548226"/>
                    <a:pt x="614166" y="498446"/>
                  </a:cubicBezTo>
                  <a:cubicBezTo>
                    <a:pt x="623178" y="489418"/>
                    <a:pt x="637447" y="489418"/>
                    <a:pt x="645708" y="498446"/>
                  </a:cubicBezTo>
                  <a:lnTo>
                    <a:pt x="728318" y="581203"/>
                  </a:lnTo>
                  <a:cubicBezTo>
                    <a:pt x="728304" y="581218"/>
                    <a:pt x="726810" y="582707"/>
                    <a:pt x="569857" y="739194"/>
                  </a:cubicBezTo>
                  <a:cubicBezTo>
                    <a:pt x="569850" y="739187"/>
                    <a:pt x="569085" y="738414"/>
                    <a:pt x="487247" y="655685"/>
                  </a:cubicBezTo>
                  <a:cubicBezTo>
                    <a:pt x="478986" y="646657"/>
                    <a:pt x="478986" y="632362"/>
                    <a:pt x="487247" y="624087"/>
                  </a:cubicBezTo>
                  <a:cubicBezTo>
                    <a:pt x="487255" y="624078"/>
                    <a:pt x="487917" y="623425"/>
                    <a:pt x="540568" y="571423"/>
                  </a:cubicBezTo>
                  <a:cubicBezTo>
                    <a:pt x="540559" y="571414"/>
                    <a:pt x="540102" y="570942"/>
                    <a:pt x="515785" y="545844"/>
                  </a:cubicBezTo>
                  <a:cubicBezTo>
                    <a:pt x="515771" y="545858"/>
                    <a:pt x="514253" y="547371"/>
                    <a:pt x="352818" y="708348"/>
                  </a:cubicBezTo>
                  <a:cubicBezTo>
                    <a:pt x="352808" y="708339"/>
                    <a:pt x="351802" y="707323"/>
                    <a:pt x="243922" y="598507"/>
                  </a:cubicBezTo>
                  <a:cubicBezTo>
                    <a:pt x="243937" y="598493"/>
                    <a:pt x="245459" y="596989"/>
                    <a:pt x="407641" y="436755"/>
                  </a:cubicBezTo>
                  <a:cubicBezTo>
                    <a:pt x="407632" y="436747"/>
                    <a:pt x="407191" y="436305"/>
                    <a:pt x="383609" y="412680"/>
                  </a:cubicBezTo>
                  <a:cubicBezTo>
                    <a:pt x="383601" y="412688"/>
                    <a:pt x="382948" y="413333"/>
                    <a:pt x="330287" y="465344"/>
                  </a:cubicBezTo>
                  <a:cubicBezTo>
                    <a:pt x="322026" y="473619"/>
                    <a:pt x="307757" y="473619"/>
                    <a:pt x="298745" y="465344"/>
                  </a:cubicBezTo>
                  <a:cubicBezTo>
                    <a:pt x="298738" y="465336"/>
                    <a:pt x="297940" y="464530"/>
                    <a:pt x="212380" y="378073"/>
                  </a:cubicBezTo>
                  <a:cubicBezTo>
                    <a:pt x="212394" y="378059"/>
                    <a:pt x="213869" y="376588"/>
                    <a:pt x="370842" y="220082"/>
                  </a:cubicBezTo>
                  <a:close/>
                  <a:moveTo>
                    <a:pt x="256830" y="105782"/>
                  </a:moveTo>
                  <a:lnTo>
                    <a:pt x="355255" y="204207"/>
                  </a:lnTo>
                  <a:lnTo>
                    <a:pt x="196505" y="362957"/>
                  </a:lnTo>
                  <a:lnTo>
                    <a:pt x="98080" y="262945"/>
                  </a:lnTo>
                  <a:close/>
                  <a:moveTo>
                    <a:pt x="143350" y="4"/>
                  </a:moveTo>
                  <a:cubicBezTo>
                    <a:pt x="149091" y="99"/>
                    <a:pt x="154738" y="2365"/>
                    <a:pt x="158880" y="6898"/>
                  </a:cubicBezTo>
                  <a:lnTo>
                    <a:pt x="240955" y="90003"/>
                  </a:lnTo>
                  <a:cubicBezTo>
                    <a:pt x="240936" y="90022"/>
                    <a:pt x="239214" y="91750"/>
                    <a:pt x="82828" y="248657"/>
                  </a:cubicBezTo>
                  <a:cubicBezTo>
                    <a:pt x="82819" y="248647"/>
                    <a:pt x="81930" y="247748"/>
                    <a:pt x="0" y="164797"/>
                  </a:cubicBezTo>
                  <a:cubicBezTo>
                    <a:pt x="-8283" y="155731"/>
                    <a:pt x="-8283" y="141377"/>
                    <a:pt x="0" y="133066"/>
                  </a:cubicBezTo>
                  <a:cubicBezTo>
                    <a:pt x="15" y="133051"/>
                    <a:pt x="1393" y="131676"/>
                    <a:pt x="127255" y="6142"/>
                  </a:cubicBezTo>
                  <a:cubicBezTo>
                    <a:pt x="131772" y="1987"/>
                    <a:pt x="137608" y="-90"/>
                    <a:pt x="143350" y="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 rot="384773">
              <a:off x="7885286" y="2777594"/>
              <a:ext cx="673392" cy="683899"/>
            </a:xfrm>
            <a:custGeom>
              <a:avLst/>
              <a:gdLst/>
              <a:ahLst/>
              <a:cxnLst/>
              <a:rect l="l" t="t" r="r" b="b"/>
              <a:pathLst>
                <a:path w="943194" h="957916">
                  <a:moveTo>
                    <a:pt x="857314" y="712207"/>
                  </a:moveTo>
                  <a:cubicBezTo>
                    <a:pt x="857323" y="712217"/>
                    <a:pt x="858219" y="713136"/>
                    <a:pt x="943194" y="800391"/>
                  </a:cubicBezTo>
                  <a:cubicBezTo>
                    <a:pt x="952155" y="808682"/>
                    <a:pt x="952155" y="823002"/>
                    <a:pt x="943194" y="832047"/>
                  </a:cubicBezTo>
                  <a:cubicBezTo>
                    <a:pt x="943179" y="832062"/>
                    <a:pt x="941830" y="833407"/>
                    <a:pt x="816987" y="957916"/>
                  </a:cubicBezTo>
                  <a:cubicBezTo>
                    <a:pt x="808773" y="966207"/>
                    <a:pt x="794584" y="966207"/>
                    <a:pt x="785622" y="957916"/>
                  </a:cubicBezTo>
                  <a:cubicBezTo>
                    <a:pt x="785612" y="957906"/>
                    <a:pt x="784694" y="956971"/>
                    <a:pt x="699742" y="870486"/>
                  </a:cubicBezTo>
                  <a:cubicBezTo>
                    <a:pt x="699761" y="870468"/>
                    <a:pt x="701446" y="868775"/>
                    <a:pt x="857314" y="712207"/>
                  </a:cubicBezTo>
                  <a:close/>
                  <a:moveTo>
                    <a:pt x="228184" y="615369"/>
                  </a:moveTo>
                  <a:cubicBezTo>
                    <a:pt x="228196" y="615381"/>
                    <a:pt x="229290" y="616495"/>
                    <a:pt x="336205" y="725429"/>
                  </a:cubicBezTo>
                  <a:cubicBezTo>
                    <a:pt x="336199" y="725435"/>
                    <a:pt x="336092" y="725539"/>
                    <a:pt x="334063" y="727502"/>
                  </a:cubicBezTo>
                  <a:lnTo>
                    <a:pt x="319071" y="742014"/>
                  </a:lnTo>
                  <a:cubicBezTo>
                    <a:pt x="310876" y="750306"/>
                    <a:pt x="296722" y="750306"/>
                    <a:pt x="287782" y="741260"/>
                  </a:cubicBezTo>
                  <a:cubicBezTo>
                    <a:pt x="287767" y="741245"/>
                    <a:pt x="286715" y="740170"/>
                    <a:pt x="211795" y="663615"/>
                  </a:cubicBezTo>
                  <a:cubicBezTo>
                    <a:pt x="202855" y="654569"/>
                    <a:pt x="202855" y="640246"/>
                    <a:pt x="211795" y="631953"/>
                  </a:cubicBezTo>
                  <a:close/>
                  <a:moveTo>
                    <a:pt x="744193" y="597907"/>
                  </a:moveTo>
                  <a:lnTo>
                    <a:pt x="841030" y="696332"/>
                  </a:lnTo>
                  <a:lnTo>
                    <a:pt x="683867" y="855082"/>
                  </a:lnTo>
                  <a:lnTo>
                    <a:pt x="585442" y="755070"/>
                  </a:lnTo>
                  <a:close/>
                  <a:moveTo>
                    <a:pt x="370842" y="220082"/>
                  </a:moveTo>
                  <a:cubicBezTo>
                    <a:pt x="370850" y="220090"/>
                    <a:pt x="371657" y="220913"/>
                    <a:pt x="457207" y="308105"/>
                  </a:cubicBezTo>
                  <a:cubicBezTo>
                    <a:pt x="466219" y="316381"/>
                    <a:pt x="466219" y="330675"/>
                    <a:pt x="457207" y="339704"/>
                  </a:cubicBezTo>
                  <a:cubicBezTo>
                    <a:pt x="457199" y="339712"/>
                    <a:pt x="456561" y="340341"/>
                    <a:pt x="406139" y="390110"/>
                  </a:cubicBezTo>
                  <a:cubicBezTo>
                    <a:pt x="406147" y="390118"/>
                    <a:pt x="406587" y="390560"/>
                    <a:pt x="430171" y="414185"/>
                  </a:cubicBezTo>
                  <a:cubicBezTo>
                    <a:pt x="430180" y="414176"/>
                    <a:pt x="431141" y="413213"/>
                    <a:pt x="533058" y="311115"/>
                  </a:cubicBezTo>
                  <a:cubicBezTo>
                    <a:pt x="542070" y="302839"/>
                    <a:pt x="556339" y="302839"/>
                    <a:pt x="564600" y="311867"/>
                  </a:cubicBezTo>
                  <a:cubicBezTo>
                    <a:pt x="564612" y="311879"/>
                    <a:pt x="565562" y="312831"/>
                    <a:pt x="641953" y="389358"/>
                  </a:cubicBezTo>
                  <a:cubicBezTo>
                    <a:pt x="650965" y="398386"/>
                    <a:pt x="650965" y="412680"/>
                    <a:pt x="641953" y="420956"/>
                  </a:cubicBezTo>
                  <a:cubicBezTo>
                    <a:pt x="641943" y="420965"/>
                    <a:pt x="640953" y="421950"/>
                    <a:pt x="538315" y="524026"/>
                  </a:cubicBezTo>
                  <a:cubicBezTo>
                    <a:pt x="538323" y="524035"/>
                    <a:pt x="538780" y="524492"/>
                    <a:pt x="563098" y="548853"/>
                  </a:cubicBezTo>
                  <a:cubicBezTo>
                    <a:pt x="563106" y="548845"/>
                    <a:pt x="563733" y="548226"/>
                    <a:pt x="614166" y="498446"/>
                  </a:cubicBezTo>
                  <a:cubicBezTo>
                    <a:pt x="623178" y="489418"/>
                    <a:pt x="637447" y="489418"/>
                    <a:pt x="645708" y="498446"/>
                  </a:cubicBezTo>
                  <a:lnTo>
                    <a:pt x="728318" y="581203"/>
                  </a:lnTo>
                  <a:cubicBezTo>
                    <a:pt x="728304" y="581218"/>
                    <a:pt x="726810" y="582707"/>
                    <a:pt x="569857" y="739194"/>
                  </a:cubicBezTo>
                  <a:cubicBezTo>
                    <a:pt x="569850" y="739187"/>
                    <a:pt x="569085" y="738414"/>
                    <a:pt x="487247" y="655685"/>
                  </a:cubicBezTo>
                  <a:cubicBezTo>
                    <a:pt x="478986" y="646657"/>
                    <a:pt x="478986" y="632362"/>
                    <a:pt x="487247" y="624087"/>
                  </a:cubicBezTo>
                  <a:cubicBezTo>
                    <a:pt x="487255" y="624078"/>
                    <a:pt x="487917" y="623425"/>
                    <a:pt x="540568" y="571423"/>
                  </a:cubicBezTo>
                  <a:cubicBezTo>
                    <a:pt x="540559" y="571414"/>
                    <a:pt x="540102" y="570942"/>
                    <a:pt x="515785" y="545844"/>
                  </a:cubicBezTo>
                  <a:cubicBezTo>
                    <a:pt x="515771" y="545858"/>
                    <a:pt x="514253" y="547371"/>
                    <a:pt x="352818" y="708348"/>
                  </a:cubicBezTo>
                  <a:cubicBezTo>
                    <a:pt x="352808" y="708339"/>
                    <a:pt x="351802" y="707323"/>
                    <a:pt x="243922" y="598507"/>
                  </a:cubicBezTo>
                  <a:cubicBezTo>
                    <a:pt x="243937" y="598493"/>
                    <a:pt x="245459" y="596989"/>
                    <a:pt x="407641" y="436755"/>
                  </a:cubicBezTo>
                  <a:cubicBezTo>
                    <a:pt x="407632" y="436747"/>
                    <a:pt x="407191" y="436305"/>
                    <a:pt x="383609" y="412680"/>
                  </a:cubicBezTo>
                  <a:cubicBezTo>
                    <a:pt x="383601" y="412688"/>
                    <a:pt x="382948" y="413333"/>
                    <a:pt x="330287" y="465344"/>
                  </a:cubicBezTo>
                  <a:cubicBezTo>
                    <a:pt x="322026" y="473619"/>
                    <a:pt x="307757" y="473619"/>
                    <a:pt x="298745" y="465344"/>
                  </a:cubicBezTo>
                  <a:cubicBezTo>
                    <a:pt x="298738" y="465336"/>
                    <a:pt x="297940" y="464530"/>
                    <a:pt x="212380" y="378073"/>
                  </a:cubicBezTo>
                  <a:cubicBezTo>
                    <a:pt x="212394" y="378059"/>
                    <a:pt x="213869" y="376588"/>
                    <a:pt x="370842" y="220082"/>
                  </a:cubicBezTo>
                  <a:close/>
                  <a:moveTo>
                    <a:pt x="256830" y="105782"/>
                  </a:moveTo>
                  <a:lnTo>
                    <a:pt x="355255" y="204207"/>
                  </a:lnTo>
                  <a:lnTo>
                    <a:pt x="196505" y="362957"/>
                  </a:lnTo>
                  <a:lnTo>
                    <a:pt x="98080" y="262945"/>
                  </a:lnTo>
                  <a:close/>
                  <a:moveTo>
                    <a:pt x="143350" y="4"/>
                  </a:moveTo>
                  <a:cubicBezTo>
                    <a:pt x="149091" y="99"/>
                    <a:pt x="154738" y="2365"/>
                    <a:pt x="158880" y="6898"/>
                  </a:cubicBezTo>
                  <a:lnTo>
                    <a:pt x="240955" y="90003"/>
                  </a:lnTo>
                  <a:cubicBezTo>
                    <a:pt x="240936" y="90022"/>
                    <a:pt x="239214" y="91750"/>
                    <a:pt x="82828" y="248657"/>
                  </a:cubicBezTo>
                  <a:cubicBezTo>
                    <a:pt x="82819" y="248647"/>
                    <a:pt x="81930" y="247748"/>
                    <a:pt x="0" y="164797"/>
                  </a:cubicBezTo>
                  <a:cubicBezTo>
                    <a:pt x="-8283" y="155731"/>
                    <a:pt x="-8283" y="141377"/>
                    <a:pt x="0" y="133066"/>
                  </a:cubicBezTo>
                  <a:cubicBezTo>
                    <a:pt x="15" y="133051"/>
                    <a:pt x="1393" y="131676"/>
                    <a:pt x="127255" y="6142"/>
                  </a:cubicBezTo>
                  <a:cubicBezTo>
                    <a:pt x="131772" y="1987"/>
                    <a:pt x="137608" y="-90"/>
                    <a:pt x="143350" y="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 rot="16929717">
              <a:off x="2400029" y="2887455"/>
              <a:ext cx="674522" cy="678412"/>
            </a:xfrm>
            <a:custGeom>
              <a:avLst/>
              <a:gdLst>
                <a:gd name="connsiteX0" fmla="*/ 863526 w 956126"/>
                <a:gd name="connsiteY0" fmla="*/ 709718 h 961645"/>
                <a:gd name="connsiteX1" fmla="*/ 949406 w 956126"/>
                <a:gd name="connsiteY1" fmla="*/ 797902 h 961645"/>
                <a:gd name="connsiteX2" fmla="*/ 949406 w 956126"/>
                <a:gd name="connsiteY2" fmla="*/ 829558 h 961645"/>
                <a:gd name="connsiteX3" fmla="*/ 823199 w 956126"/>
                <a:gd name="connsiteY3" fmla="*/ 955427 h 961645"/>
                <a:gd name="connsiteX4" fmla="*/ 791834 w 956126"/>
                <a:gd name="connsiteY4" fmla="*/ 955427 h 961645"/>
                <a:gd name="connsiteX5" fmla="*/ 705954 w 956126"/>
                <a:gd name="connsiteY5" fmla="*/ 867997 h 961645"/>
                <a:gd name="connsiteX6" fmla="*/ 863526 w 956126"/>
                <a:gd name="connsiteY6" fmla="*/ 709718 h 961645"/>
                <a:gd name="connsiteX7" fmla="*/ 234396 w 956126"/>
                <a:gd name="connsiteY7" fmla="*/ 612880 h 961645"/>
                <a:gd name="connsiteX8" fmla="*/ 342417 w 956126"/>
                <a:gd name="connsiteY8" fmla="*/ 722940 h 961645"/>
                <a:gd name="connsiteX9" fmla="*/ 340275 w 956126"/>
                <a:gd name="connsiteY9" fmla="*/ 725013 h 961645"/>
                <a:gd name="connsiteX10" fmla="*/ 325283 w 956126"/>
                <a:gd name="connsiteY10" fmla="*/ 739525 h 961645"/>
                <a:gd name="connsiteX11" fmla="*/ 293994 w 956126"/>
                <a:gd name="connsiteY11" fmla="*/ 738771 h 961645"/>
                <a:gd name="connsiteX12" fmla="*/ 218007 w 956126"/>
                <a:gd name="connsiteY12" fmla="*/ 661126 h 961645"/>
                <a:gd name="connsiteX13" fmla="*/ 218007 w 956126"/>
                <a:gd name="connsiteY13" fmla="*/ 629464 h 961645"/>
                <a:gd name="connsiteX14" fmla="*/ 234396 w 956126"/>
                <a:gd name="connsiteY14" fmla="*/ 612880 h 961645"/>
                <a:gd name="connsiteX15" fmla="*/ 750405 w 956126"/>
                <a:gd name="connsiteY15" fmla="*/ 595418 h 961645"/>
                <a:gd name="connsiteX16" fmla="*/ 847242 w 956126"/>
                <a:gd name="connsiteY16" fmla="*/ 693843 h 961645"/>
                <a:gd name="connsiteX17" fmla="*/ 690079 w 956126"/>
                <a:gd name="connsiteY17" fmla="*/ 852593 h 961645"/>
                <a:gd name="connsiteX18" fmla="*/ 591654 w 956126"/>
                <a:gd name="connsiteY18" fmla="*/ 752581 h 961645"/>
                <a:gd name="connsiteX19" fmla="*/ 750405 w 956126"/>
                <a:gd name="connsiteY19" fmla="*/ 595418 h 961645"/>
                <a:gd name="connsiteX20" fmla="*/ 377054 w 956126"/>
                <a:gd name="connsiteY20" fmla="*/ 217593 h 961645"/>
                <a:gd name="connsiteX21" fmla="*/ 463419 w 956126"/>
                <a:gd name="connsiteY21" fmla="*/ 305616 h 961645"/>
                <a:gd name="connsiteX22" fmla="*/ 463419 w 956126"/>
                <a:gd name="connsiteY22" fmla="*/ 337215 h 961645"/>
                <a:gd name="connsiteX23" fmla="*/ 412351 w 956126"/>
                <a:gd name="connsiteY23" fmla="*/ 387621 h 961645"/>
                <a:gd name="connsiteX24" fmla="*/ 436383 w 956126"/>
                <a:gd name="connsiteY24" fmla="*/ 411696 h 961645"/>
                <a:gd name="connsiteX25" fmla="*/ 539270 w 956126"/>
                <a:gd name="connsiteY25" fmla="*/ 308626 h 961645"/>
                <a:gd name="connsiteX26" fmla="*/ 570812 w 956126"/>
                <a:gd name="connsiteY26" fmla="*/ 309378 h 961645"/>
                <a:gd name="connsiteX27" fmla="*/ 648165 w 956126"/>
                <a:gd name="connsiteY27" fmla="*/ 386869 h 961645"/>
                <a:gd name="connsiteX28" fmla="*/ 648165 w 956126"/>
                <a:gd name="connsiteY28" fmla="*/ 418467 h 961645"/>
                <a:gd name="connsiteX29" fmla="*/ 544527 w 956126"/>
                <a:gd name="connsiteY29" fmla="*/ 521537 h 961645"/>
                <a:gd name="connsiteX30" fmla="*/ 569310 w 956126"/>
                <a:gd name="connsiteY30" fmla="*/ 546364 h 961645"/>
                <a:gd name="connsiteX31" fmla="*/ 620378 w 956126"/>
                <a:gd name="connsiteY31" fmla="*/ 495957 h 961645"/>
                <a:gd name="connsiteX32" fmla="*/ 651920 w 956126"/>
                <a:gd name="connsiteY32" fmla="*/ 495957 h 961645"/>
                <a:gd name="connsiteX33" fmla="*/ 734530 w 956126"/>
                <a:gd name="connsiteY33" fmla="*/ 578714 h 961645"/>
                <a:gd name="connsiteX34" fmla="*/ 576069 w 956126"/>
                <a:gd name="connsiteY34" fmla="*/ 736705 h 961645"/>
                <a:gd name="connsiteX35" fmla="*/ 493459 w 956126"/>
                <a:gd name="connsiteY35" fmla="*/ 653196 h 961645"/>
                <a:gd name="connsiteX36" fmla="*/ 493459 w 956126"/>
                <a:gd name="connsiteY36" fmla="*/ 621598 h 961645"/>
                <a:gd name="connsiteX37" fmla="*/ 546780 w 956126"/>
                <a:gd name="connsiteY37" fmla="*/ 568934 h 961645"/>
                <a:gd name="connsiteX38" fmla="*/ 521997 w 956126"/>
                <a:gd name="connsiteY38" fmla="*/ 543355 h 961645"/>
                <a:gd name="connsiteX39" fmla="*/ 359030 w 956126"/>
                <a:gd name="connsiteY39" fmla="*/ 705859 h 961645"/>
                <a:gd name="connsiteX40" fmla="*/ 250134 w 956126"/>
                <a:gd name="connsiteY40" fmla="*/ 596018 h 961645"/>
                <a:gd name="connsiteX41" fmla="*/ 413853 w 956126"/>
                <a:gd name="connsiteY41" fmla="*/ 434266 h 961645"/>
                <a:gd name="connsiteX42" fmla="*/ 389821 w 956126"/>
                <a:gd name="connsiteY42" fmla="*/ 410191 h 961645"/>
                <a:gd name="connsiteX43" fmla="*/ 336499 w 956126"/>
                <a:gd name="connsiteY43" fmla="*/ 462855 h 961645"/>
                <a:gd name="connsiteX44" fmla="*/ 304957 w 956126"/>
                <a:gd name="connsiteY44" fmla="*/ 462855 h 961645"/>
                <a:gd name="connsiteX45" fmla="*/ 218592 w 956126"/>
                <a:gd name="connsiteY45" fmla="*/ 375584 h 961645"/>
                <a:gd name="connsiteX46" fmla="*/ 377054 w 956126"/>
                <a:gd name="connsiteY46" fmla="*/ 217593 h 961645"/>
                <a:gd name="connsiteX47" fmla="*/ 263042 w 956126"/>
                <a:gd name="connsiteY47" fmla="*/ 103293 h 961645"/>
                <a:gd name="connsiteX48" fmla="*/ 361467 w 956126"/>
                <a:gd name="connsiteY48" fmla="*/ 201718 h 961645"/>
                <a:gd name="connsiteX49" fmla="*/ 202717 w 956126"/>
                <a:gd name="connsiteY49" fmla="*/ 360468 h 961645"/>
                <a:gd name="connsiteX50" fmla="*/ 104292 w 956126"/>
                <a:gd name="connsiteY50" fmla="*/ 260456 h 961645"/>
                <a:gd name="connsiteX51" fmla="*/ 263042 w 956126"/>
                <a:gd name="connsiteY51" fmla="*/ 103293 h 961645"/>
                <a:gd name="connsiteX52" fmla="*/ 963 w 956126"/>
                <a:gd name="connsiteY52" fmla="*/ 64 h 961645"/>
                <a:gd name="connsiteX53" fmla="*/ 165092 w 956126"/>
                <a:gd name="connsiteY53" fmla="*/ 4409 h 961645"/>
                <a:gd name="connsiteX54" fmla="*/ 247167 w 956126"/>
                <a:gd name="connsiteY54" fmla="*/ 87514 h 961645"/>
                <a:gd name="connsiteX55" fmla="*/ 89040 w 956126"/>
                <a:gd name="connsiteY55" fmla="*/ 246168 h 961645"/>
                <a:gd name="connsiteX56" fmla="*/ 6212 w 956126"/>
                <a:gd name="connsiteY56" fmla="*/ 162308 h 961645"/>
                <a:gd name="connsiteX57" fmla="*/ 6212 w 956126"/>
                <a:gd name="connsiteY57" fmla="*/ 130577 h 961645"/>
                <a:gd name="connsiteX58" fmla="*/ 133467 w 956126"/>
                <a:gd name="connsiteY58" fmla="*/ 3653 h 961645"/>
                <a:gd name="connsiteX59" fmla="*/ 963 w 956126"/>
                <a:gd name="connsiteY59" fmla="*/ 64 h 96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56126" h="961645">
                  <a:moveTo>
                    <a:pt x="863526" y="709718"/>
                  </a:moveTo>
                  <a:cubicBezTo>
                    <a:pt x="863535" y="709728"/>
                    <a:pt x="864431" y="710647"/>
                    <a:pt x="949406" y="797902"/>
                  </a:cubicBezTo>
                  <a:cubicBezTo>
                    <a:pt x="958367" y="806193"/>
                    <a:pt x="958367" y="820513"/>
                    <a:pt x="949406" y="829558"/>
                  </a:cubicBezTo>
                  <a:lnTo>
                    <a:pt x="823199" y="955427"/>
                  </a:lnTo>
                  <a:cubicBezTo>
                    <a:pt x="814985" y="963718"/>
                    <a:pt x="800796" y="963718"/>
                    <a:pt x="791834" y="955427"/>
                  </a:cubicBezTo>
                  <a:cubicBezTo>
                    <a:pt x="791824" y="955417"/>
                    <a:pt x="790906" y="954482"/>
                    <a:pt x="705954" y="867997"/>
                  </a:cubicBezTo>
                  <a:cubicBezTo>
                    <a:pt x="705973" y="867979"/>
                    <a:pt x="707658" y="866286"/>
                    <a:pt x="863526" y="709718"/>
                  </a:cubicBezTo>
                  <a:close/>
                  <a:moveTo>
                    <a:pt x="234396" y="612880"/>
                  </a:moveTo>
                  <a:cubicBezTo>
                    <a:pt x="234408" y="612892"/>
                    <a:pt x="235502" y="614006"/>
                    <a:pt x="342417" y="722940"/>
                  </a:cubicBezTo>
                  <a:cubicBezTo>
                    <a:pt x="342411" y="722946"/>
                    <a:pt x="342304" y="723050"/>
                    <a:pt x="340275" y="725013"/>
                  </a:cubicBezTo>
                  <a:lnTo>
                    <a:pt x="325283" y="739525"/>
                  </a:lnTo>
                  <a:cubicBezTo>
                    <a:pt x="317088" y="747817"/>
                    <a:pt x="302934" y="747817"/>
                    <a:pt x="293994" y="738771"/>
                  </a:cubicBezTo>
                  <a:cubicBezTo>
                    <a:pt x="293979" y="738756"/>
                    <a:pt x="292927" y="737681"/>
                    <a:pt x="218007" y="661126"/>
                  </a:cubicBezTo>
                  <a:cubicBezTo>
                    <a:pt x="209067" y="652080"/>
                    <a:pt x="209067" y="637757"/>
                    <a:pt x="218007" y="629464"/>
                  </a:cubicBezTo>
                  <a:lnTo>
                    <a:pt x="234396" y="612880"/>
                  </a:lnTo>
                  <a:close/>
                  <a:moveTo>
                    <a:pt x="750405" y="595418"/>
                  </a:moveTo>
                  <a:lnTo>
                    <a:pt x="847242" y="693843"/>
                  </a:lnTo>
                  <a:lnTo>
                    <a:pt x="690079" y="852593"/>
                  </a:lnTo>
                  <a:lnTo>
                    <a:pt x="591654" y="752581"/>
                  </a:lnTo>
                  <a:lnTo>
                    <a:pt x="750405" y="595418"/>
                  </a:lnTo>
                  <a:close/>
                  <a:moveTo>
                    <a:pt x="377054" y="217593"/>
                  </a:moveTo>
                  <a:cubicBezTo>
                    <a:pt x="377062" y="217601"/>
                    <a:pt x="377869" y="218424"/>
                    <a:pt x="463419" y="305616"/>
                  </a:cubicBezTo>
                  <a:cubicBezTo>
                    <a:pt x="472431" y="313892"/>
                    <a:pt x="472431" y="328186"/>
                    <a:pt x="463419" y="337215"/>
                  </a:cubicBezTo>
                  <a:cubicBezTo>
                    <a:pt x="463411" y="337223"/>
                    <a:pt x="462773" y="337852"/>
                    <a:pt x="412351" y="387621"/>
                  </a:cubicBezTo>
                  <a:lnTo>
                    <a:pt x="436383" y="411696"/>
                  </a:lnTo>
                  <a:lnTo>
                    <a:pt x="539270" y="308626"/>
                  </a:lnTo>
                  <a:cubicBezTo>
                    <a:pt x="548282" y="300350"/>
                    <a:pt x="562551" y="300350"/>
                    <a:pt x="570812" y="309378"/>
                  </a:cubicBezTo>
                  <a:lnTo>
                    <a:pt x="648165" y="386869"/>
                  </a:lnTo>
                  <a:cubicBezTo>
                    <a:pt x="657177" y="395897"/>
                    <a:pt x="657177" y="410191"/>
                    <a:pt x="648165" y="418467"/>
                  </a:cubicBezTo>
                  <a:cubicBezTo>
                    <a:pt x="648155" y="418476"/>
                    <a:pt x="647165" y="419461"/>
                    <a:pt x="544527" y="521537"/>
                  </a:cubicBezTo>
                  <a:cubicBezTo>
                    <a:pt x="544535" y="521546"/>
                    <a:pt x="544992" y="522003"/>
                    <a:pt x="569310" y="546364"/>
                  </a:cubicBezTo>
                  <a:cubicBezTo>
                    <a:pt x="569318" y="546356"/>
                    <a:pt x="569945" y="545737"/>
                    <a:pt x="620378" y="495957"/>
                  </a:cubicBezTo>
                  <a:cubicBezTo>
                    <a:pt x="629390" y="486929"/>
                    <a:pt x="643659" y="486929"/>
                    <a:pt x="651920" y="495957"/>
                  </a:cubicBezTo>
                  <a:lnTo>
                    <a:pt x="734530" y="578714"/>
                  </a:lnTo>
                  <a:cubicBezTo>
                    <a:pt x="734516" y="578729"/>
                    <a:pt x="733022" y="580218"/>
                    <a:pt x="576069" y="736705"/>
                  </a:cubicBezTo>
                  <a:cubicBezTo>
                    <a:pt x="576062" y="736698"/>
                    <a:pt x="575297" y="735925"/>
                    <a:pt x="493459" y="653196"/>
                  </a:cubicBezTo>
                  <a:cubicBezTo>
                    <a:pt x="485198" y="644168"/>
                    <a:pt x="485198" y="629873"/>
                    <a:pt x="493459" y="621598"/>
                  </a:cubicBezTo>
                  <a:cubicBezTo>
                    <a:pt x="493467" y="621589"/>
                    <a:pt x="494129" y="620936"/>
                    <a:pt x="546780" y="568934"/>
                  </a:cubicBezTo>
                  <a:cubicBezTo>
                    <a:pt x="546771" y="568925"/>
                    <a:pt x="546314" y="568453"/>
                    <a:pt x="521997" y="543355"/>
                  </a:cubicBezTo>
                  <a:lnTo>
                    <a:pt x="359030" y="705859"/>
                  </a:lnTo>
                  <a:cubicBezTo>
                    <a:pt x="359020" y="705850"/>
                    <a:pt x="358014" y="704834"/>
                    <a:pt x="250134" y="596018"/>
                  </a:cubicBezTo>
                  <a:cubicBezTo>
                    <a:pt x="250149" y="596004"/>
                    <a:pt x="251671" y="594500"/>
                    <a:pt x="413853" y="434266"/>
                  </a:cubicBezTo>
                  <a:cubicBezTo>
                    <a:pt x="413844" y="434258"/>
                    <a:pt x="413403" y="433816"/>
                    <a:pt x="389821" y="410191"/>
                  </a:cubicBezTo>
                  <a:cubicBezTo>
                    <a:pt x="389813" y="410199"/>
                    <a:pt x="389160" y="410844"/>
                    <a:pt x="336499" y="462855"/>
                  </a:cubicBezTo>
                  <a:cubicBezTo>
                    <a:pt x="328238" y="471130"/>
                    <a:pt x="313969" y="471130"/>
                    <a:pt x="304957" y="462855"/>
                  </a:cubicBezTo>
                  <a:cubicBezTo>
                    <a:pt x="304950" y="462847"/>
                    <a:pt x="304152" y="462041"/>
                    <a:pt x="218592" y="375584"/>
                  </a:cubicBezTo>
                  <a:lnTo>
                    <a:pt x="377054" y="217593"/>
                  </a:lnTo>
                  <a:close/>
                  <a:moveTo>
                    <a:pt x="263042" y="103293"/>
                  </a:moveTo>
                  <a:lnTo>
                    <a:pt x="361467" y="201718"/>
                  </a:lnTo>
                  <a:lnTo>
                    <a:pt x="202717" y="360468"/>
                  </a:lnTo>
                  <a:lnTo>
                    <a:pt x="104292" y="260456"/>
                  </a:lnTo>
                  <a:lnTo>
                    <a:pt x="263042" y="103293"/>
                  </a:lnTo>
                  <a:close/>
                  <a:moveTo>
                    <a:pt x="963" y="64"/>
                  </a:moveTo>
                  <a:cubicBezTo>
                    <a:pt x="6704" y="159"/>
                    <a:pt x="160950" y="-124"/>
                    <a:pt x="165092" y="4409"/>
                  </a:cubicBezTo>
                  <a:lnTo>
                    <a:pt x="247167" y="87514"/>
                  </a:lnTo>
                  <a:lnTo>
                    <a:pt x="89040" y="246168"/>
                  </a:lnTo>
                  <a:cubicBezTo>
                    <a:pt x="89031" y="246158"/>
                    <a:pt x="88142" y="245259"/>
                    <a:pt x="6212" y="162308"/>
                  </a:cubicBezTo>
                  <a:cubicBezTo>
                    <a:pt x="-2071" y="153242"/>
                    <a:pt x="-2071" y="138888"/>
                    <a:pt x="6212" y="130577"/>
                  </a:cubicBezTo>
                  <a:lnTo>
                    <a:pt x="133467" y="3653"/>
                  </a:lnTo>
                  <a:cubicBezTo>
                    <a:pt x="137984" y="-502"/>
                    <a:pt x="-4779" y="-30"/>
                    <a:pt x="963" y="6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雲形吹き出し 349"/>
            <p:cNvSpPr/>
            <p:nvPr/>
          </p:nvSpPr>
          <p:spPr>
            <a:xfrm>
              <a:off x="4231986" y="3728372"/>
              <a:ext cx="3422386" cy="896226"/>
            </a:xfrm>
            <a:prstGeom prst="cloudCallout">
              <a:avLst>
                <a:gd name="adj1" fmla="val 3765"/>
                <a:gd name="adj2" fmla="val -9277"/>
              </a:avLst>
            </a:prstGeom>
            <a:solidFill>
              <a:schemeClr val="bg1">
                <a:lumMod val="75000"/>
              </a:schemeClr>
            </a:solidFill>
            <a:ln w="57150" cap="flat" cmpd="sng" algn="ctr">
              <a:noFill/>
              <a:prstDash val="solid"/>
            </a:ln>
            <a:effectLst>
              <a:softEdge rad="63500"/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kern="0">
                <a:solidFill>
                  <a:srgbClr val="FFFFFF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sp>
          <p:nvSpPr>
            <p:cNvPr id="11" name="Flowchart: Data 10"/>
            <p:cNvSpPr/>
            <p:nvPr/>
          </p:nvSpPr>
          <p:spPr bwMode="auto">
            <a:xfrm>
              <a:off x="178537" y="4821377"/>
              <a:ext cx="8784976" cy="1081147"/>
            </a:xfrm>
            <a:prstGeom prst="flowChartInputOutpu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grpSp>
          <p:nvGrpSpPr>
            <p:cNvPr id="12" name="グループ化 187"/>
            <p:cNvGrpSpPr>
              <a:grpSpLocks noChangeAspect="1"/>
            </p:cNvGrpSpPr>
            <p:nvPr/>
          </p:nvGrpSpPr>
          <p:grpSpPr bwMode="gray">
            <a:xfrm>
              <a:off x="4971275" y="5292436"/>
              <a:ext cx="844720" cy="318712"/>
              <a:chOff x="7128818" y="3367088"/>
              <a:chExt cx="1413680" cy="533400"/>
            </a:xfrm>
            <a:solidFill>
              <a:schemeClr val="tx1"/>
            </a:solidFill>
          </p:grpSpPr>
          <p:sp>
            <p:nvSpPr>
              <p:cNvPr id="13" name="Freeform 12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 bwMode="auto">
            <a:xfrm flipH="1" flipV="1">
              <a:off x="2873097" y="3459814"/>
              <a:ext cx="2351030" cy="1832624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6" name="Picture 6" descr="島部品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3" y="4620215"/>
              <a:ext cx="3802685" cy="1327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 bwMode="auto">
            <a:xfrm flipH="1">
              <a:off x="2473728" y="3494855"/>
              <a:ext cx="335931" cy="85903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V="1">
              <a:off x="5466430" y="4145621"/>
              <a:ext cx="61391" cy="1121546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H="1" flipV="1">
              <a:off x="5086490" y="3533485"/>
              <a:ext cx="441963" cy="464447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5670185" y="3439132"/>
              <a:ext cx="311564" cy="55321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/>
            <p:cNvCxnSpPr/>
            <p:nvPr/>
          </p:nvCxnSpPr>
          <p:spPr bwMode="auto">
            <a:xfrm flipH="1" flipV="1">
              <a:off x="4838461" y="3912002"/>
              <a:ext cx="670673" cy="18982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5695568" y="3717500"/>
              <a:ext cx="692068" cy="36711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H="1">
              <a:off x="5627647" y="3229426"/>
              <a:ext cx="2138996" cy="2018959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5" name="TextBox 24"/>
            <p:cNvSpPr txBox="1"/>
            <p:nvPr/>
          </p:nvSpPr>
          <p:spPr>
            <a:xfrm>
              <a:off x="649655" y="2184466"/>
              <a:ext cx="2890550" cy="10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Automatic  Identification 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System (AIS)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48538" y="2179188"/>
              <a:ext cx="1262412" cy="41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Visible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17828" y="2444910"/>
              <a:ext cx="1563774" cy="41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Microwaves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角丸四角形 319"/>
            <p:cNvSpPr>
              <a:spLocks noChangeAspect="1"/>
            </p:cNvSpPr>
            <p:nvPr/>
          </p:nvSpPr>
          <p:spPr bwMode="gray">
            <a:xfrm flipH="1">
              <a:off x="3744192" y="2347197"/>
              <a:ext cx="548216" cy="548216"/>
            </a:xfrm>
            <a:custGeom>
              <a:avLst/>
              <a:gdLst/>
              <a:ahLst/>
              <a:cxnLst/>
              <a:rect l="l" t="t" r="r" b="b"/>
              <a:pathLst>
                <a:path w="395780" h="395780">
                  <a:moveTo>
                    <a:pt x="197890" y="311178"/>
                  </a:moveTo>
                  <a:cubicBezTo>
                    <a:pt x="187867" y="311178"/>
                    <a:pt x="179742" y="319303"/>
                    <a:pt x="179742" y="329326"/>
                  </a:cubicBezTo>
                  <a:lnTo>
                    <a:pt x="179742" y="377632"/>
                  </a:lnTo>
                  <a:cubicBezTo>
                    <a:pt x="179742" y="387655"/>
                    <a:pt x="187867" y="395780"/>
                    <a:pt x="197890" y="395780"/>
                  </a:cubicBezTo>
                  <a:cubicBezTo>
                    <a:pt x="207913" y="395780"/>
                    <a:pt x="216038" y="387655"/>
                    <a:pt x="216038" y="377632"/>
                  </a:cubicBezTo>
                  <a:lnTo>
                    <a:pt x="216038" y="329326"/>
                  </a:lnTo>
                  <a:cubicBezTo>
                    <a:pt x="216038" y="319303"/>
                    <a:pt x="207913" y="311178"/>
                    <a:pt x="197890" y="311178"/>
                  </a:cubicBezTo>
                  <a:close/>
                  <a:moveTo>
                    <a:pt x="290829" y="272681"/>
                  </a:moveTo>
                  <a:cubicBezTo>
                    <a:pt x="286185" y="272681"/>
                    <a:pt x="281540" y="274453"/>
                    <a:pt x="277997" y="277997"/>
                  </a:cubicBezTo>
                  <a:cubicBezTo>
                    <a:pt x="270909" y="285084"/>
                    <a:pt x="270909" y="296575"/>
                    <a:pt x="277997" y="303662"/>
                  </a:cubicBezTo>
                  <a:lnTo>
                    <a:pt x="312154" y="337819"/>
                  </a:lnTo>
                  <a:cubicBezTo>
                    <a:pt x="319242" y="344907"/>
                    <a:pt x="330732" y="344907"/>
                    <a:pt x="337819" y="337819"/>
                  </a:cubicBezTo>
                  <a:cubicBezTo>
                    <a:pt x="344907" y="330732"/>
                    <a:pt x="344907" y="319242"/>
                    <a:pt x="337819" y="312154"/>
                  </a:cubicBezTo>
                  <a:lnTo>
                    <a:pt x="303662" y="277997"/>
                  </a:lnTo>
                  <a:cubicBezTo>
                    <a:pt x="300118" y="274453"/>
                    <a:pt x="295474" y="272681"/>
                    <a:pt x="290829" y="272681"/>
                  </a:cubicBezTo>
                  <a:close/>
                  <a:moveTo>
                    <a:pt x="104950" y="272681"/>
                  </a:moveTo>
                  <a:cubicBezTo>
                    <a:pt x="100306" y="272681"/>
                    <a:pt x="95662" y="274453"/>
                    <a:pt x="92118" y="277997"/>
                  </a:cubicBezTo>
                  <a:lnTo>
                    <a:pt x="57960" y="312154"/>
                  </a:lnTo>
                  <a:cubicBezTo>
                    <a:pt x="50873" y="319242"/>
                    <a:pt x="50873" y="330732"/>
                    <a:pt x="57960" y="337819"/>
                  </a:cubicBezTo>
                  <a:cubicBezTo>
                    <a:pt x="65048" y="344907"/>
                    <a:pt x="76538" y="344907"/>
                    <a:pt x="83625" y="337819"/>
                  </a:cubicBezTo>
                  <a:lnTo>
                    <a:pt x="117783" y="303662"/>
                  </a:lnTo>
                  <a:cubicBezTo>
                    <a:pt x="124870" y="296575"/>
                    <a:pt x="124870" y="285084"/>
                    <a:pt x="117783" y="277997"/>
                  </a:cubicBezTo>
                  <a:cubicBezTo>
                    <a:pt x="114239" y="274453"/>
                    <a:pt x="109595" y="272681"/>
                    <a:pt x="104950" y="272681"/>
                  </a:cubicBezTo>
                  <a:close/>
                  <a:moveTo>
                    <a:pt x="66454" y="179742"/>
                  </a:moveTo>
                  <a:lnTo>
                    <a:pt x="18148" y="179742"/>
                  </a:lnTo>
                  <a:cubicBezTo>
                    <a:pt x="8125" y="179742"/>
                    <a:pt x="0" y="187867"/>
                    <a:pt x="0" y="197890"/>
                  </a:cubicBezTo>
                  <a:cubicBezTo>
                    <a:pt x="0" y="207913"/>
                    <a:pt x="8125" y="216038"/>
                    <a:pt x="18148" y="216038"/>
                  </a:cubicBezTo>
                  <a:lnTo>
                    <a:pt x="66454" y="216038"/>
                  </a:lnTo>
                  <a:cubicBezTo>
                    <a:pt x="76477" y="216038"/>
                    <a:pt x="84602" y="207913"/>
                    <a:pt x="84602" y="197890"/>
                  </a:cubicBezTo>
                  <a:cubicBezTo>
                    <a:pt x="84602" y="187867"/>
                    <a:pt x="76477" y="179742"/>
                    <a:pt x="66454" y="179742"/>
                  </a:cubicBezTo>
                  <a:close/>
                  <a:moveTo>
                    <a:pt x="377632" y="179742"/>
                  </a:moveTo>
                  <a:lnTo>
                    <a:pt x="329326" y="179742"/>
                  </a:lnTo>
                  <a:cubicBezTo>
                    <a:pt x="319303" y="179742"/>
                    <a:pt x="311178" y="187867"/>
                    <a:pt x="311178" y="197890"/>
                  </a:cubicBezTo>
                  <a:cubicBezTo>
                    <a:pt x="311178" y="207913"/>
                    <a:pt x="319303" y="216038"/>
                    <a:pt x="329326" y="216038"/>
                  </a:cubicBezTo>
                  <a:lnTo>
                    <a:pt x="377632" y="216038"/>
                  </a:lnTo>
                  <a:cubicBezTo>
                    <a:pt x="387655" y="216038"/>
                    <a:pt x="395780" y="207913"/>
                    <a:pt x="395780" y="197890"/>
                  </a:cubicBezTo>
                  <a:cubicBezTo>
                    <a:pt x="395780" y="187867"/>
                    <a:pt x="387655" y="179742"/>
                    <a:pt x="377632" y="179742"/>
                  </a:cubicBezTo>
                  <a:close/>
                  <a:moveTo>
                    <a:pt x="197889" y="94620"/>
                  </a:moveTo>
                  <a:cubicBezTo>
                    <a:pt x="140854" y="94620"/>
                    <a:pt x="94618" y="140856"/>
                    <a:pt x="94618" y="197891"/>
                  </a:cubicBezTo>
                  <a:cubicBezTo>
                    <a:pt x="94618" y="254926"/>
                    <a:pt x="140854" y="301162"/>
                    <a:pt x="197889" y="301162"/>
                  </a:cubicBezTo>
                  <a:cubicBezTo>
                    <a:pt x="254924" y="301162"/>
                    <a:pt x="301160" y="254926"/>
                    <a:pt x="301160" y="197891"/>
                  </a:cubicBezTo>
                  <a:cubicBezTo>
                    <a:pt x="301160" y="140856"/>
                    <a:pt x="254924" y="94620"/>
                    <a:pt x="197889" y="94620"/>
                  </a:cubicBezTo>
                  <a:close/>
                  <a:moveTo>
                    <a:pt x="70793" y="52645"/>
                  </a:moveTo>
                  <a:cubicBezTo>
                    <a:pt x="66149" y="52645"/>
                    <a:pt x="61504" y="54417"/>
                    <a:pt x="57960" y="57961"/>
                  </a:cubicBezTo>
                  <a:cubicBezTo>
                    <a:pt x="50873" y="65048"/>
                    <a:pt x="50873" y="76539"/>
                    <a:pt x="57960" y="83626"/>
                  </a:cubicBezTo>
                  <a:lnTo>
                    <a:pt x="92118" y="117783"/>
                  </a:lnTo>
                  <a:cubicBezTo>
                    <a:pt x="99205" y="124871"/>
                    <a:pt x="110696" y="124871"/>
                    <a:pt x="117783" y="117783"/>
                  </a:cubicBezTo>
                  <a:cubicBezTo>
                    <a:pt x="124870" y="110696"/>
                    <a:pt x="124870" y="99206"/>
                    <a:pt x="117783" y="92118"/>
                  </a:cubicBezTo>
                  <a:lnTo>
                    <a:pt x="83625" y="57961"/>
                  </a:lnTo>
                  <a:cubicBezTo>
                    <a:pt x="80082" y="54417"/>
                    <a:pt x="75437" y="52645"/>
                    <a:pt x="70793" y="52645"/>
                  </a:cubicBezTo>
                  <a:close/>
                  <a:moveTo>
                    <a:pt x="324987" y="52645"/>
                  </a:moveTo>
                  <a:cubicBezTo>
                    <a:pt x="320342" y="52645"/>
                    <a:pt x="315698" y="54417"/>
                    <a:pt x="312154" y="57961"/>
                  </a:cubicBezTo>
                  <a:lnTo>
                    <a:pt x="277997" y="92118"/>
                  </a:lnTo>
                  <a:cubicBezTo>
                    <a:pt x="270909" y="99206"/>
                    <a:pt x="270909" y="110696"/>
                    <a:pt x="277997" y="117783"/>
                  </a:cubicBezTo>
                  <a:cubicBezTo>
                    <a:pt x="285084" y="124871"/>
                    <a:pt x="296574" y="124871"/>
                    <a:pt x="303662" y="117783"/>
                  </a:cubicBezTo>
                  <a:lnTo>
                    <a:pt x="337819" y="83626"/>
                  </a:lnTo>
                  <a:cubicBezTo>
                    <a:pt x="344907" y="76539"/>
                    <a:pt x="344907" y="65048"/>
                    <a:pt x="337819" y="57961"/>
                  </a:cubicBezTo>
                  <a:cubicBezTo>
                    <a:pt x="334275" y="54417"/>
                    <a:pt x="329631" y="52645"/>
                    <a:pt x="324987" y="52645"/>
                  </a:cubicBezTo>
                  <a:close/>
                  <a:moveTo>
                    <a:pt x="197890" y="0"/>
                  </a:moveTo>
                  <a:cubicBezTo>
                    <a:pt x="187867" y="0"/>
                    <a:pt x="179742" y="8125"/>
                    <a:pt x="179742" y="18148"/>
                  </a:cubicBezTo>
                  <a:lnTo>
                    <a:pt x="179742" y="66454"/>
                  </a:lnTo>
                  <a:cubicBezTo>
                    <a:pt x="179742" y="76477"/>
                    <a:pt x="187867" y="84602"/>
                    <a:pt x="197890" y="84602"/>
                  </a:cubicBezTo>
                  <a:cubicBezTo>
                    <a:pt x="207913" y="84602"/>
                    <a:pt x="216038" y="76477"/>
                    <a:pt x="216038" y="66454"/>
                  </a:cubicBezTo>
                  <a:lnTo>
                    <a:pt x="216038" y="18148"/>
                  </a:lnTo>
                  <a:cubicBezTo>
                    <a:pt x="216038" y="8125"/>
                    <a:pt x="207913" y="0"/>
                    <a:pt x="19789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ja-JP" alt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>
              <a:off x="4099064" y="2862965"/>
              <a:ext cx="1336063" cy="242109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5764846" y="3369500"/>
              <a:ext cx="2071963" cy="195595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Rounded Rectangular Callout 30"/>
            <p:cNvSpPr/>
            <p:nvPr/>
          </p:nvSpPr>
          <p:spPr bwMode="auto">
            <a:xfrm>
              <a:off x="6529081" y="4624598"/>
              <a:ext cx="2712150" cy="1078307"/>
            </a:xfrm>
            <a:prstGeom prst="wedgeRoundRectCallout">
              <a:avLst>
                <a:gd name="adj1" fmla="val 16745"/>
                <a:gd name="adj2" fmla="val -15997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Cannot hide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time monitoring</a:t>
              </a:r>
            </a:p>
          </p:txBody>
        </p:sp>
        <p:sp>
          <p:nvSpPr>
            <p:cNvPr id="32" name="Rounded Rectangular Callout 31"/>
            <p:cNvSpPr/>
            <p:nvPr/>
          </p:nvSpPr>
          <p:spPr bwMode="auto">
            <a:xfrm>
              <a:off x="109347" y="3629222"/>
              <a:ext cx="1940205" cy="1082095"/>
            </a:xfrm>
            <a:prstGeom prst="wedgeRoundRectCallout">
              <a:avLst>
                <a:gd name="adj1" fmla="val 66600"/>
                <a:gd name="adj2" fmla="val -68925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Can be easily spoofed by owner </a:t>
              </a:r>
            </a:p>
          </p:txBody>
        </p:sp>
        <p:sp>
          <p:nvSpPr>
            <p:cNvPr id="33" name="Rounded Rectangular Callout 32"/>
            <p:cNvSpPr/>
            <p:nvPr/>
          </p:nvSpPr>
          <p:spPr bwMode="auto">
            <a:xfrm>
              <a:off x="5846703" y="2203826"/>
              <a:ext cx="1986282" cy="773805"/>
            </a:xfrm>
            <a:prstGeom prst="wedgeRoundRectCallout">
              <a:avLst>
                <a:gd name="adj1" fmla="val -63622"/>
                <a:gd name="adj2" fmla="val 37658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Undetected due to cloud</a:t>
              </a: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2080855" y="4353893"/>
              <a:ext cx="480502" cy="783710"/>
            </a:xfrm>
            <a:custGeom>
              <a:avLst/>
              <a:gdLst/>
              <a:ahLst/>
              <a:cxnLst/>
              <a:rect l="l" t="t" r="r" b="b"/>
              <a:pathLst>
                <a:path w="779462" h="1271314">
                  <a:moveTo>
                    <a:pt x="390654" y="914729"/>
                  </a:moveTo>
                  <a:cubicBezTo>
                    <a:pt x="369673" y="940337"/>
                    <a:pt x="340949" y="975396"/>
                    <a:pt x="301625" y="1023392"/>
                  </a:cubicBezTo>
                  <a:lnTo>
                    <a:pt x="304421" y="1023392"/>
                  </a:lnTo>
                  <a:lnTo>
                    <a:pt x="311063" y="1023392"/>
                  </a:lnTo>
                  <a:lnTo>
                    <a:pt x="323996" y="1023392"/>
                  </a:lnTo>
                  <a:lnTo>
                    <a:pt x="345318" y="1023392"/>
                  </a:lnTo>
                  <a:lnTo>
                    <a:pt x="377128" y="1023392"/>
                  </a:lnTo>
                  <a:lnTo>
                    <a:pt x="421520" y="1023392"/>
                  </a:lnTo>
                  <a:lnTo>
                    <a:pt x="479976" y="1023392"/>
                  </a:lnTo>
                  <a:cubicBezTo>
                    <a:pt x="479963" y="1023376"/>
                    <a:pt x="478911" y="1022096"/>
                    <a:pt x="390654" y="914729"/>
                  </a:cubicBezTo>
                  <a:close/>
                  <a:moveTo>
                    <a:pt x="334232" y="846090"/>
                  </a:moveTo>
                  <a:cubicBezTo>
                    <a:pt x="334225" y="846116"/>
                    <a:pt x="333815" y="847708"/>
                    <a:pt x="308689" y="945259"/>
                  </a:cubicBezTo>
                  <a:cubicBezTo>
                    <a:pt x="322412" y="928670"/>
                    <a:pt x="339926" y="907360"/>
                    <a:pt x="362260" y="880187"/>
                  </a:cubicBezTo>
                  <a:close/>
                  <a:moveTo>
                    <a:pt x="447508" y="845339"/>
                  </a:moveTo>
                  <a:cubicBezTo>
                    <a:pt x="447492" y="845357"/>
                    <a:pt x="446840" y="846154"/>
                    <a:pt x="418786" y="880394"/>
                  </a:cubicBezTo>
                  <a:cubicBezTo>
                    <a:pt x="432569" y="897190"/>
                    <a:pt x="450268" y="918760"/>
                    <a:pt x="472999" y="946460"/>
                  </a:cubicBezTo>
                  <a:cubicBezTo>
                    <a:pt x="472547" y="944667"/>
                    <a:pt x="469400" y="932185"/>
                    <a:pt x="447508" y="845339"/>
                  </a:cubicBezTo>
                  <a:close/>
                  <a:moveTo>
                    <a:pt x="392332" y="820906"/>
                  </a:moveTo>
                  <a:lnTo>
                    <a:pt x="392078" y="821298"/>
                  </a:lnTo>
                  <a:cubicBezTo>
                    <a:pt x="392057" y="821298"/>
                    <a:pt x="391399" y="821298"/>
                    <a:pt x="370292" y="821298"/>
                  </a:cubicBezTo>
                  <a:cubicBezTo>
                    <a:pt x="370304" y="821311"/>
                    <a:pt x="370773" y="821883"/>
                    <a:pt x="390460" y="845875"/>
                  </a:cubicBezTo>
                  <a:lnTo>
                    <a:pt x="410661" y="821298"/>
                  </a:lnTo>
                  <a:cubicBezTo>
                    <a:pt x="410649" y="821298"/>
                    <a:pt x="410501" y="821298"/>
                    <a:pt x="408405" y="821298"/>
                  </a:cubicBezTo>
                  <a:close/>
                  <a:moveTo>
                    <a:pt x="390695" y="729251"/>
                  </a:moveTo>
                  <a:cubicBezTo>
                    <a:pt x="382607" y="743022"/>
                    <a:pt x="373057" y="759280"/>
                    <a:pt x="361783" y="778475"/>
                  </a:cubicBezTo>
                  <a:lnTo>
                    <a:pt x="362699" y="778475"/>
                  </a:lnTo>
                  <a:lnTo>
                    <a:pt x="368602" y="778475"/>
                  </a:lnTo>
                  <a:lnTo>
                    <a:pt x="369115" y="778475"/>
                  </a:lnTo>
                  <a:lnTo>
                    <a:pt x="385998" y="778475"/>
                  </a:lnTo>
                  <a:lnTo>
                    <a:pt x="386527" y="778475"/>
                  </a:lnTo>
                  <a:lnTo>
                    <a:pt x="419875" y="778475"/>
                  </a:lnTo>
                  <a:cubicBezTo>
                    <a:pt x="419861" y="778450"/>
                    <a:pt x="419225" y="777379"/>
                    <a:pt x="390695" y="729251"/>
                  </a:cubicBezTo>
                  <a:close/>
                  <a:moveTo>
                    <a:pt x="435476" y="653011"/>
                  </a:moveTo>
                  <a:cubicBezTo>
                    <a:pt x="435466" y="653030"/>
                    <a:pt x="435010" y="653806"/>
                    <a:pt x="415665" y="686739"/>
                  </a:cubicBezTo>
                  <a:cubicBezTo>
                    <a:pt x="421653" y="696809"/>
                    <a:pt x="428226" y="707865"/>
                    <a:pt x="435443" y="720003"/>
                  </a:cubicBezTo>
                  <a:lnTo>
                    <a:pt x="435476" y="719875"/>
                  </a:lnTo>
                  <a:cubicBezTo>
                    <a:pt x="435476" y="719856"/>
                    <a:pt x="435476" y="718759"/>
                    <a:pt x="435476" y="653011"/>
                  </a:cubicBezTo>
                  <a:close/>
                  <a:moveTo>
                    <a:pt x="345501" y="653011"/>
                  </a:moveTo>
                  <a:cubicBezTo>
                    <a:pt x="345501" y="653028"/>
                    <a:pt x="345501" y="654075"/>
                    <a:pt x="345501" y="720626"/>
                  </a:cubicBezTo>
                  <a:cubicBezTo>
                    <a:pt x="351214" y="711140"/>
                    <a:pt x="357840" y="699934"/>
                    <a:pt x="365568" y="686863"/>
                  </a:cubicBezTo>
                  <a:close/>
                  <a:moveTo>
                    <a:pt x="390839" y="583425"/>
                  </a:moveTo>
                  <a:lnTo>
                    <a:pt x="390576" y="583893"/>
                  </a:lnTo>
                  <a:cubicBezTo>
                    <a:pt x="390556" y="583893"/>
                    <a:pt x="389724" y="583893"/>
                    <a:pt x="354516" y="583893"/>
                  </a:cubicBezTo>
                  <a:cubicBezTo>
                    <a:pt x="354525" y="583909"/>
                    <a:pt x="355099" y="584874"/>
                    <a:pt x="390584" y="644555"/>
                  </a:cubicBezTo>
                  <a:lnTo>
                    <a:pt x="426452" y="583893"/>
                  </a:lnTo>
                  <a:cubicBezTo>
                    <a:pt x="426432" y="583893"/>
                    <a:pt x="425623" y="583893"/>
                    <a:pt x="391110" y="583893"/>
                  </a:cubicBezTo>
                  <a:close/>
                  <a:moveTo>
                    <a:pt x="279439" y="380346"/>
                  </a:moveTo>
                  <a:lnTo>
                    <a:pt x="280021" y="456927"/>
                  </a:lnTo>
                  <a:cubicBezTo>
                    <a:pt x="280061" y="456927"/>
                    <a:pt x="280101" y="456927"/>
                    <a:pt x="280141" y="456927"/>
                  </a:cubicBezTo>
                  <a:cubicBezTo>
                    <a:pt x="280141" y="456949"/>
                    <a:pt x="280154" y="458291"/>
                    <a:pt x="280892" y="541822"/>
                  </a:cubicBezTo>
                  <a:cubicBezTo>
                    <a:pt x="280912" y="541822"/>
                    <a:pt x="281807" y="541822"/>
                    <a:pt x="322963" y="541822"/>
                  </a:cubicBezTo>
                  <a:cubicBezTo>
                    <a:pt x="322963" y="541800"/>
                    <a:pt x="322963" y="540453"/>
                    <a:pt x="322963" y="456927"/>
                  </a:cubicBezTo>
                  <a:lnTo>
                    <a:pt x="323006" y="456927"/>
                  </a:lnTo>
                  <a:cubicBezTo>
                    <a:pt x="323006" y="442607"/>
                    <a:pt x="323006" y="419062"/>
                    <a:pt x="323006" y="380346"/>
                  </a:cubicBezTo>
                  <a:cubicBezTo>
                    <a:pt x="322987" y="380346"/>
                    <a:pt x="322093" y="380346"/>
                    <a:pt x="279439" y="380346"/>
                  </a:cubicBezTo>
                  <a:close/>
                  <a:moveTo>
                    <a:pt x="458215" y="379592"/>
                  </a:moveTo>
                  <a:cubicBezTo>
                    <a:pt x="458215" y="379611"/>
                    <a:pt x="458215" y="380817"/>
                    <a:pt x="458215" y="456927"/>
                  </a:cubicBezTo>
                  <a:cubicBezTo>
                    <a:pt x="458405" y="456927"/>
                    <a:pt x="458596" y="456927"/>
                    <a:pt x="458787" y="456927"/>
                  </a:cubicBezTo>
                  <a:cubicBezTo>
                    <a:pt x="458787" y="456949"/>
                    <a:pt x="458787" y="458279"/>
                    <a:pt x="458787" y="541070"/>
                  </a:cubicBezTo>
                  <a:cubicBezTo>
                    <a:pt x="458809" y="541070"/>
                    <a:pt x="459766" y="541054"/>
                    <a:pt x="503906" y="540319"/>
                  </a:cubicBezTo>
                  <a:cubicBezTo>
                    <a:pt x="503906" y="540291"/>
                    <a:pt x="503906" y="539004"/>
                    <a:pt x="503906" y="479152"/>
                  </a:cubicBezTo>
                  <a:lnTo>
                    <a:pt x="503284" y="479152"/>
                  </a:lnTo>
                  <a:cubicBezTo>
                    <a:pt x="503284" y="479128"/>
                    <a:pt x="503284" y="477611"/>
                    <a:pt x="503284" y="379592"/>
                  </a:cubicBezTo>
                  <a:cubicBezTo>
                    <a:pt x="503264" y="379592"/>
                    <a:pt x="502333" y="379592"/>
                    <a:pt x="458215" y="379592"/>
                  </a:cubicBezTo>
                  <a:close/>
                  <a:moveTo>
                    <a:pt x="365822" y="379592"/>
                  </a:moveTo>
                  <a:cubicBezTo>
                    <a:pt x="365822" y="379617"/>
                    <a:pt x="365822" y="381162"/>
                    <a:pt x="365822" y="479152"/>
                  </a:cubicBezTo>
                  <a:cubicBezTo>
                    <a:pt x="365784" y="491566"/>
                    <a:pt x="365784" y="510915"/>
                    <a:pt x="365784" y="541070"/>
                  </a:cubicBezTo>
                  <a:lnTo>
                    <a:pt x="366547" y="541070"/>
                  </a:lnTo>
                  <a:lnTo>
                    <a:pt x="367058" y="541070"/>
                  </a:lnTo>
                  <a:lnTo>
                    <a:pt x="371888" y="541070"/>
                  </a:lnTo>
                  <a:lnTo>
                    <a:pt x="372404" y="541070"/>
                  </a:lnTo>
                  <a:lnTo>
                    <a:pt x="386385" y="541070"/>
                  </a:lnTo>
                  <a:lnTo>
                    <a:pt x="386915" y="541070"/>
                  </a:lnTo>
                  <a:lnTo>
                    <a:pt x="414616" y="541070"/>
                  </a:lnTo>
                  <a:lnTo>
                    <a:pt x="415173" y="541070"/>
                  </a:lnTo>
                  <a:cubicBezTo>
                    <a:pt x="415173" y="541041"/>
                    <a:pt x="415173" y="539730"/>
                    <a:pt x="415173" y="479152"/>
                  </a:cubicBezTo>
                  <a:lnTo>
                    <a:pt x="414647" y="479152"/>
                  </a:lnTo>
                  <a:cubicBezTo>
                    <a:pt x="414647" y="479128"/>
                    <a:pt x="414647" y="477611"/>
                    <a:pt x="414647" y="379592"/>
                  </a:cubicBezTo>
                  <a:cubicBezTo>
                    <a:pt x="414625" y="379592"/>
                    <a:pt x="413609" y="379592"/>
                    <a:pt x="365822" y="379592"/>
                  </a:cubicBezTo>
                  <a:close/>
                  <a:moveTo>
                    <a:pt x="388357" y="145777"/>
                  </a:moveTo>
                  <a:cubicBezTo>
                    <a:pt x="422159" y="145777"/>
                    <a:pt x="449952" y="172930"/>
                    <a:pt x="449952" y="206871"/>
                  </a:cubicBezTo>
                  <a:cubicBezTo>
                    <a:pt x="449952" y="233269"/>
                    <a:pt x="433426" y="255896"/>
                    <a:pt x="410141" y="264193"/>
                  </a:cubicBezTo>
                  <a:cubicBezTo>
                    <a:pt x="410141" y="264211"/>
                    <a:pt x="410141" y="265332"/>
                    <a:pt x="410141" y="337354"/>
                  </a:cubicBezTo>
                  <a:cubicBezTo>
                    <a:pt x="410164" y="337354"/>
                    <a:pt x="411626" y="337354"/>
                    <a:pt x="504787" y="337354"/>
                  </a:cubicBezTo>
                  <a:cubicBezTo>
                    <a:pt x="527321" y="337354"/>
                    <a:pt x="546100" y="356210"/>
                    <a:pt x="546100" y="379592"/>
                  </a:cubicBezTo>
                  <a:cubicBezTo>
                    <a:pt x="546100" y="379611"/>
                    <a:pt x="546100" y="380817"/>
                    <a:pt x="546100" y="456927"/>
                  </a:cubicBezTo>
                  <a:cubicBezTo>
                    <a:pt x="546322" y="456927"/>
                    <a:pt x="546544" y="456927"/>
                    <a:pt x="546768" y="456927"/>
                  </a:cubicBezTo>
                  <a:cubicBezTo>
                    <a:pt x="546768" y="456949"/>
                    <a:pt x="546768" y="458291"/>
                    <a:pt x="546768" y="541822"/>
                  </a:cubicBezTo>
                  <a:cubicBezTo>
                    <a:pt x="546768" y="565111"/>
                    <a:pt x="527969" y="583893"/>
                    <a:pt x="505410" y="583893"/>
                  </a:cubicBezTo>
                  <a:cubicBezTo>
                    <a:pt x="505395" y="583893"/>
                    <a:pt x="504780" y="583893"/>
                    <a:pt x="479091" y="583893"/>
                  </a:cubicBezTo>
                  <a:cubicBezTo>
                    <a:pt x="479091" y="583924"/>
                    <a:pt x="479091" y="586435"/>
                    <a:pt x="479091" y="797257"/>
                  </a:cubicBezTo>
                  <a:lnTo>
                    <a:pt x="601662" y="1271314"/>
                  </a:lnTo>
                  <a:cubicBezTo>
                    <a:pt x="601641" y="1271314"/>
                    <a:pt x="600684" y="1271314"/>
                    <a:pt x="556544" y="1271314"/>
                  </a:cubicBezTo>
                  <a:cubicBezTo>
                    <a:pt x="556536" y="1271285"/>
                    <a:pt x="555914" y="1268867"/>
                    <a:pt x="503906" y="1066966"/>
                  </a:cubicBezTo>
                  <a:cubicBezTo>
                    <a:pt x="503877" y="1066966"/>
                    <a:pt x="502140" y="1066966"/>
                    <a:pt x="393366" y="1066966"/>
                  </a:cubicBezTo>
                  <a:lnTo>
                    <a:pt x="392830" y="1066966"/>
                  </a:lnTo>
                  <a:cubicBezTo>
                    <a:pt x="392799" y="1066966"/>
                    <a:pt x="390953" y="1066966"/>
                    <a:pt x="277887" y="1066966"/>
                  </a:cubicBezTo>
                  <a:cubicBezTo>
                    <a:pt x="277879" y="1066995"/>
                    <a:pt x="277259" y="1069408"/>
                    <a:pt x="225299" y="1271314"/>
                  </a:cubicBezTo>
                  <a:cubicBezTo>
                    <a:pt x="225278" y="1271314"/>
                    <a:pt x="224346" y="1271314"/>
                    <a:pt x="180975" y="1271314"/>
                  </a:cubicBezTo>
                  <a:cubicBezTo>
                    <a:pt x="180983" y="1271283"/>
                    <a:pt x="181966" y="1267453"/>
                    <a:pt x="302679" y="797257"/>
                  </a:cubicBezTo>
                  <a:cubicBezTo>
                    <a:pt x="302679" y="797224"/>
                    <a:pt x="302679" y="794635"/>
                    <a:pt x="302679" y="583893"/>
                  </a:cubicBezTo>
                  <a:cubicBezTo>
                    <a:pt x="302655" y="583893"/>
                    <a:pt x="301936" y="583893"/>
                    <a:pt x="279390" y="583893"/>
                  </a:cubicBezTo>
                  <a:cubicBezTo>
                    <a:pt x="256852" y="583893"/>
                    <a:pt x="238070" y="565111"/>
                    <a:pt x="238070" y="541822"/>
                  </a:cubicBezTo>
                  <a:cubicBezTo>
                    <a:pt x="238070" y="541800"/>
                    <a:pt x="238070" y="540453"/>
                    <a:pt x="238070" y="456927"/>
                  </a:cubicBezTo>
                  <a:lnTo>
                    <a:pt x="238125" y="456927"/>
                  </a:lnTo>
                  <a:cubicBezTo>
                    <a:pt x="238125" y="442515"/>
                    <a:pt x="238125" y="418757"/>
                    <a:pt x="238125" y="379592"/>
                  </a:cubicBezTo>
                  <a:cubicBezTo>
                    <a:pt x="238125" y="356210"/>
                    <a:pt x="256904" y="337354"/>
                    <a:pt x="279439" y="337354"/>
                  </a:cubicBezTo>
                  <a:cubicBezTo>
                    <a:pt x="279461" y="337354"/>
                    <a:pt x="280841" y="337354"/>
                    <a:pt x="367325" y="337354"/>
                  </a:cubicBezTo>
                  <a:cubicBezTo>
                    <a:pt x="367325" y="337337"/>
                    <a:pt x="367325" y="336216"/>
                    <a:pt x="367325" y="264193"/>
                  </a:cubicBezTo>
                  <a:cubicBezTo>
                    <a:pt x="344039" y="255896"/>
                    <a:pt x="327513" y="233269"/>
                    <a:pt x="327513" y="206871"/>
                  </a:cubicBezTo>
                  <a:cubicBezTo>
                    <a:pt x="327513" y="172930"/>
                    <a:pt x="354555" y="145777"/>
                    <a:pt x="388357" y="145777"/>
                  </a:cubicBezTo>
                  <a:close/>
                  <a:moveTo>
                    <a:pt x="537733" y="120963"/>
                  </a:moveTo>
                  <a:cubicBezTo>
                    <a:pt x="541459" y="120302"/>
                    <a:pt x="545371" y="121058"/>
                    <a:pt x="548724" y="123326"/>
                  </a:cubicBezTo>
                  <a:cubicBezTo>
                    <a:pt x="574059" y="142980"/>
                    <a:pt x="588962" y="172463"/>
                    <a:pt x="588962" y="204969"/>
                  </a:cubicBezTo>
                  <a:cubicBezTo>
                    <a:pt x="588962" y="239742"/>
                    <a:pt x="570333" y="273004"/>
                    <a:pt x="539782" y="291147"/>
                  </a:cubicBezTo>
                  <a:cubicBezTo>
                    <a:pt x="537547" y="292659"/>
                    <a:pt x="535311" y="293415"/>
                    <a:pt x="532331" y="293415"/>
                  </a:cubicBezTo>
                  <a:lnTo>
                    <a:pt x="519663" y="285855"/>
                  </a:lnTo>
                  <a:cubicBezTo>
                    <a:pt x="515937" y="279052"/>
                    <a:pt x="518173" y="269224"/>
                    <a:pt x="524879" y="265445"/>
                  </a:cubicBezTo>
                  <a:cubicBezTo>
                    <a:pt x="546489" y="252594"/>
                    <a:pt x="559156" y="229915"/>
                    <a:pt x="559156" y="204969"/>
                  </a:cubicBezTo>
                  <a:cubicBezTo>
                    <a:pt x="559156" y="182290"/>
                    <a:pt x="548724" y="161123"/>
                    <a:pt x="530840" y="147516"/>
                  </a:cubicBezTo>
                  <a:cubicBezTo>
                    <a:pt x="524134" y="142980"/>
                    <a:pt x="522644" y="133153"/>
                    <a:pt x="527860" y="127105"/>
                  </a:cubicBezTo>
                  <a:cubicBezTo>
                    <a:pt x="530468" y="123704"/>
                    <a:pt x="534007" y="121625"/>
                    <a:pt x="537733" y="120963"/>
                  </a:cubicBezTo>
                  <a:close/>
                  <a:moveTo>
                    <a:pt x="242596" y="120963"/>
                  </a:moveTo>
                  <a:cubicBezTo>
                    <a:pt x="246459" y="121625"/>
                    <a:pt x="250039" y="123704"/>
                    <a:pt x="252300" y="127105"/>
                  </a:cubicBezTo>
                  <a:cubicBezTo>
                    <a:pt x="257575" y="133153"/>
                    <a:pt x="256068" y="142980"/>
                    <a:pt x="249285" y="147516"/>
                  </a:cubicBezTo>
                  <a:cubicBezTo>
                    <a:pt x="231197" y="161123"/>
                    <a:pt x="220646" y="182290"/>
                    <a:pt x="220646" y="204969"/>
                  </a:cubicBezTo>
                  <a:cubicBezTo>
                    <a:pt x="220646" y="229915"/>
                    <a:pt x="233458" y="252594"/>
                    <a:pt x="255314" y="265445"/>
                  </a:cubicBezTo>
                  <a:cubicBezTo>
                    <a:pt x="262098" y="269224"/>
                    <a:pt x="265112" y="279052"/>
                    <a:pt x="260590" y="285855"/>
                  </a:cubicBezTo>
                  <a:cubicBezTo>
                    <a:pt x="257575" y="290391"/>
                    <a:pt x="253053" y="293415"/>
                    <a:pt x="247778" y="293415"/>
                  </a:cubicBezTo>
                  <a:cubicBezTo>
                    <a:pt x="244763" y="293415"/>
                    <a:pt x="242502" y="292659"/>
                    <a:pt x="240241" y="291147"/>
                  </a:cubicBezTo>
                  <a:cubicBezTo>
                    <a:pt x="209341" y="273004"/>
                    <a:pt x="190500" y="239742"/>
                    <a:pt x="190500" y="204969"/>
                  </a:cubicBezTo>
                  <a:cubicBezTo>
                    <a:pt x="190500" y="172463"/>
                    <a:pt x="205573" y="142980"/>
                    <a:pt x="231197" y="123326"/>
                  </a:cubicBezTo>
                  <a:cubicBezTo>
                    <a:pt x="234589" y="121058"/>
                    <a:pt x="238734" y="120302"/>
                    <a:pt x="242596" y="120963"/>
                  </a:cubicBezTo>
                  <a:close/>
                  <a:moveTo>
                    <a:pt x="608217" y="60254"/>
                  </a:moveTo>
                  <a:cubicBezTo>
                    <a:pt x="612097" y="59971"/>
                    <a:pt x="616072" y="61101"/>
                    <a:pt x="619100" y="63738"/>
                  </a:cubicBezTo>
                  <a:cubicBezTo>
                    <a:pt x="660742" y="99141"/>
                    <a:pt x="684212" y="150362"/>
                    <a:pt x="684212" y="204596"/>
                  </a:cubicBezTo>
                  <a:cubicBezTo>
                    <a:pt x="684212" y="261843"/>
                    <a:pt x="657713" y="315324"/>
                    <a:pt x="611529" y="350727"/>
                  </a:cubicBezTo>
                  <a:cubicBezTo>
                    <a:pt x="609258" y="352987"/>
                    <a:pt x="606229" y="353740"/>
                    <a:pt x="602444" y="353740"/>
                  </a:cubicBezTo>
                  <a:cubicBezTo>
                    <a:pt x="597901" y="353740"/>
                    <a:pt x="593358" y="352233"/>
                    <a:pt x="591087" y="348467"/>
                  </a:cubicBezTo>
                  <a:cubicBezTo>
                    <a:pt x="585787" y="341688"/>
                    <a:pt x="586544" y="331896"/>
                    <a:pt x="593358" y="327376"/>
                  </a:cubicBezTo>
                  <a:cubicBezTo>
                    <a:pt x="631971" y="297246"/>
                    <a:pt x="653928" y="252804"/>
                    <a:pt x="653928" y="204596"/>
                  </a:cubicBezTo>
                  <a:cubicBezTo>
                    <a:pt x="653928" y="158648"/>
                    <a:pt x="634243" y="115712"/>
                    <a:pt x="599415" y="86335"/>
                  </a:cubicBezTo>
                  <a:cubicBezTo>
                    <a:pt x="593358" y="81063"/>
                    <a:pt x="592601" y="71270"/>
                    <a:pt x="597901" y="65244"/>
                  </a:cubicBezTo>
                  <a:cubicBezTo>
                    <a:pt x="600551" y="62231"/>
                    <a:pt x="604336" y="60536"/>
                    <a:pt x="608217" y="60254"/>
                  </a:cubicBezTo>
                  <a:close/>
                  <a:moveTo>
                    <a:pt x="170019" y="60254"/>
                  </a:moveTo>
                  <a:cubicBezTo>
                    <a:pt x="173837" y="60536"/>
                    <a:pt x="177561" y="62231"/>
                    <a:pt x="180168" y="65244"/>
                  </a:cubicBezTo>
                  <a:cubicBezTo>
                    <a:pt x="185383" y="71270"/>
                    <a:pt x="184638" y="81063"/>
                    <a:pt x="178679" y="86335"/>
                  </a:cubicBezTo>
                  <a:cubicBezTo>
                    <a:pt x="144413" y="115712"/>
                    <a:pt x="125046" y="158648"/>
                    <a:pt x="125046" y="204596"/>
                  </a:cubicBezTo>
                  <a:cubicBezTo>
                    <a:pt x="125046" y="252804"/>
                    <a:pt x="146648" y="297246"/>
                    <a:pt x="184638" y="327376"/>
                  </a:cubicBezTo>
                  <a:cubicBezTo>
                    <a:pt x="191342" y="331896"/>
                    <a:pt x="192087" y="341688"/>
                    <a:pt x="186872" y="348467"/>
                  </a:cubicBezTo>
                  <a:cubicBezTo>
                    <a:pt x="184638" y="352233"/>
                    <a:pt x="180168" y="353740"/>
                    <a:pt x="175699" y="353740"/>
                  </a:cubicBezTo>
                  <a:cubicBezTo>
                    <a:pt x="171974" y="353740"/>
                    <a:pt x="168995" y="352987"/>
                    <a:pt x="166760" y="350727"/>
                  </a:cubicBezTo>
                  <a:cubicBezTo>
                    <a:pt x="121321" y="315324"/>
                    <a:pt x="95250" y="261843"/>
                    <a:pt x="95250" y="204596"/>
                  </a:cubicBezTo>
                  <a:cubicBezTo>
                    <a:pt x="95250" y="150362"/>
                    <a:pt x="118342" y="99141"/>
                    <a:pt x="159311" y="63738"/>
                  </a:cubicBezTo>
                  <a:cubicBezTo>
                    <a:pt x="162291" y="61101"/>
                    <a:pt x="166202" y="59971"/>
                    <a:pt x="170019" y="60254"/>
                  </a:cubicBezTo>
                  <a:close/>
                  <a:moveTo>
                    <a:pt x="679723" y="1133"/>
                  </a:moveTo>
                  <a:cubicBezTo>
                    <a:pt x="683472" y="1039"/>
                    <a:pt x="687222" y="2350"/>
                    <a:pt x="690222" y="4973"/>
                  </a:cubicBezTo>
                  <a:cubicBezTo>
                    <a:pt x="746466" y="55922"/>
                    <a:pt x="779462" y="128600"/>
                    <a:pt x="779462" y="205023"/>
                  </a:cubicBezTo>
                  <a:cubicBezTo>
                    <a:pt x="779462" y="284444"/>
                    <a:pt x="744216" y="359369"/>
                    <a:pt x="683472" y="410319"/>
                  </a:cubicBezTo>
                  <a:cubicBezTo>
                    <a:pt x="680473" y="412566"/>
                    <a:pt x="677473" y="414065"/>
                    <a:pt x="673723" y="414065"/>
                  </a:cubicBezTo>
                  <a:cubicBezTo>
                    <a:pt x="669974" y="414065"/>
                    <a:pt x="665474" y="411817"/>
                    <a:pt x="662475" y="408820"/>
                  </a:cubicBezTo>
                  <a:cubicBezTo>
                    <a:pt x="657225" y="402077"/>
                    <a:pt x="657975" y="393086"/>
                    <a:pt x="663975" y="387841"/>
                  </a:cubicBezTo>
                  <a:cubicBezTo>
                    <a:pt x="718719" y="342137"/>
                    <a:pt x="749465" y="275453"/>
                    <a:pt x="749465" y="205023"/>
                  </a:cubicBezTo>
                  <a:cubicBezTo>
                    <a:pt x="749465" y="136841"/>
                    <a:pt x="720219" y="72406"/>
                    <a:pt x="670724" y="26701"/>
                  </a:cubicBezTo>
                  <a:cubicBezTo>
                    <a:pt x="664724" y="21456"/>
                    <a:pt x="663975" y="11716"/>
                    <a:pt x="669224" y="5722"/>
                  </a:cubicBezTo>
                  <a:cubicBezTo>
                    <a:pt x="672223" y="2725"/>
                    <a:pt x="675973" y="1226"/>
                    <a:pt x="679723" y="1133"/>
                  </a:cubicBezTo>
                  <a:close/>
                  <a:moveTo>
                    <a:pt x="99739" y="17"/>
                  </a:moveTo>
                  <a:cubicBezTo>
                    <a:pt x="103489" y="205"/>
                    <a:pt x="107239" y="1894"/>
                    <a:pt x="110238" y="4897"/>
                  </a:cubicBezTo>
                  <a:cubicBezTo>
                    <a:pt x="115487" y="10903"/>
                    <a:pt x="115487" y="20663"/>
                    <a:pt x="108738" y="25918"/>
                  </a:cubicBezTo>
                  <a:cubicBezTo>
                    <a:pt x="59243" y="71715"/>
                    <a:pt x="29997" y="136281"/>
                    <a:pt x="29997" y="204601"/>
                  </a:cubicBezTo>
                  <a:cubicBezTo>
                    <a:pt x="29997" y="275173"/>
                    <a:pt x="60743" y="341991"/>
                    <a:pt x="114738" y="387788"/>
                  </a:cubicBezTo>
                  <a:cubicBezTo>
                    <a:pt x="121487" y="393043"/>
                    <a:pt x="122237" y="402053"/>
                    <a:pt x="116987" y="408810"/>
                  </a:cubicBezTo>
                  <a:cubicBezTo>
                    <a:pt x="113988" y="411813"/>
                    <a:pt x="109488" y="414065"/>
                    <a:pt x="105739" y="414065"/>
                  </a:cubicBezTo>
                  <a:cubicBezTo>
                    <a:pt x="101989" y="414065"/>
                    <a:pt x="98989" y="412563"/>
                    <a:pt x="95990" y="410311"/>
                  </a:cubicBezTo>
                  <a:cubicBezTo>
                    <a:pt x="35246" y="359259"/>
                    <a:pt x="0" y="284182"/>
                    <a:pt x="0" y="204601"/>
                  </a:cubicBezTo>
                  <a:cubicBezTo>
                    <a:pt x="0" y="128023"/>
                    <a:pt x="32996" y="55198"/>
                    <a:pt x="89240" y="4146"/>
                  </a:cubicBezTo>
                  <a:cubicBezTo>
                    <a:pt x="92240" y="1143"/>
                    <a:pt x="95990" y="-171"/>
                    <a:pt x="99739" y="1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2668" y="6138261"/>
            <a:ext cx="11952649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Microwave images are highly reliable for ship classification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 bwMode="auto">
          <a:xfrm>
            <a:off x="1" y="1346661"/>
            <a:ext cx="12192000" cy="426579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txBody>
          <a:bodyPr vert="horz" lIns="91440" tIns="45720" rIns="91440" bIns="45720" rtlCol="0">
            <a:normAutofit lnSpcReduction="10000"/>
          </a:bodyPr>
          <a:lstStyle/>
          <a:p>
            <a:pPr algn="ctr" defTabSz="91435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Microwaves can see ships undetected/spoofed by </a:t>
            </a:r>
            <a:r>
              <a:rPr lang="en-US" alt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AIS and Visible</a:t>
            </a:r>
            <a:endParaRPr lang="en-US" alt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4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Conventional </a:t>
            </a:r>
            <a:r>
              <a:rPr lang="en-US" dirty="0" smtClean="0"/>
              <a:t>Methods </a:t>
            </a:r>
            <a:endParaRPr lang="en-US" dirty="0"/>
          </a:p>
        </p:txBody>
      </p:sp>
      <p:grpSp>
        <p:nvGrpSpPr>
          <p:cNvPr id="40" name="Group 36"/>
          <p:cNvGrpSpPr/>
          <p:nvPr/>
        </p:nvGrpSpPr>
        <p:grpSpPr>
          <a:xfrm>
            <a:off x="1788703" y="3871881"/>
            <a:ext cx="7423391" cy="1836708"/>
            <a:chOff x="4385488" y="2165258"/>
            <a:chExt cx="4921647" cy="1491624"/>
          </a:xfrm>
        </p:grpSpPr>
        <p:grpSp>
          <p:nvGrpSpPr>
            <p:cNvPr id="41" name="Group 11"/>
            <p:cNvGrpSpPr/>
            <p:nvPr/>
          </p:nvGrpSpPr>
          <p:grpSpPr>
            <a:xfrm>
              <a:off x="5914234" y="2571879"/>
              <a:ext cx="3392901" cy="647050"/>
              <a:chOff x="3313993" y="4639762"/>
              <a:chExt cx="3452986" cy="370429"/>
            </a:xfrm>
          </p:grpSpPr>
          <p:sp>
            <p:nvSpPr>
              <p:cNvPr id="49" name="Rectangle 12"/>
              <p:cNvSpPr/>
              <p:nvPr/>
            </p:nvSpPr>
            <p:spPr bwMode="auto">
              <a:xfrm>
                <a:off x="3920204" y="4639762"/>
                <a:ext cx="1301814" cy="37042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CNN</a:t>
                </a:r>
              </a:p>
            </p:txBody>
          </p:sp>
          <p:cxnSp>
            <p:nvCxnSpPr>
              <p:cNvPr id="50" name="Straight Arrow Connector 14"/>
              <p:cNvCxnSpPr>
                <a:endCxn id="49" idx="1"/>
              </p:cNvCxnSpPr>
              <p:nvPr/>
            </p:nvCxnSpPr>
            <p:spPr bwMode="auto">
              <a:xfrm>
                <a:off x="3313993" y="4823110"/>
                <a:ext cx="606211" cy="1866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1" name="TextBox 15"/>
              <p:cNvSpPr txBox="1"/>
              <p:nvPr/>
            </p:nvSpPr>
            <p:spPr>
              <a:xfrm>
                <a:off x="5763436" y="4727885"/>
                <a:ext cx="1003543" cy="214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</a:p>
            </p:txBody>
          </p:sp>
          <p:cxnSp>
            <p:nvCxnSpPr>
              <p:cNvPr id="52" name="Straight Arrow Connector 16"/>
              <p:cNvCxnSpPr/>
              <p:nvPr/>
            </p:nvCxnSpPr>
            <p:spPr bwMode="auto">
              <a:xfrm flipV="1">
                <a:off x="5222018" y="4844595"/>
                <a:ext cx="556383" cy="975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" name="Group 24"/>
            <p:cNvGrpSpPr/>
            <p:nvPr/>
          </p:nvGrpSpPr>
          <p:grpSpPr>
            <a:xfrm>
              <a:off x="4385488" y="2165258"/>
              <a:ext cx="1549883" cy="1491624"/>
              <a:chOff x="414866" y="1493183"/>
              <a:chExt cx="1885308" cy="2015066"/>
            </a:xfrm>
          </p:grpSpPr>
          <p:pic>
            <p:nvPicPr>
              <p:cNvPr id="43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866" y="149318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1664014"/>
                <a:ext cx="1184334" cy="118433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Picture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733" y="1815415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6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56" y="197653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7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779" y="2137649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8" name="Picture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599" y="2325673"/>
                <a:ext cx="1182575" cy="118257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53" name="TextBox 37"/>
          <p:cNvSpPr txBox="1"/>
          <p:nvPr/>
        </p:nvSpPr>
        <p:spPr>
          <a:xfrm>
            <a:off x="3308913" y="5431263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pic>
        <p:nvPicPr>
          <p:cNvPr id="55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75" y="1546777"/>
            <a:ext cx="1760072" cy="1579899"/>
          </a:xfrm>
          <a:prstGeom prst="rect">
            <a:avLst/>
          </a:prstGeom>
        </p:spPr>
      </p:pic>
      <p:sp>
        <p:nvSpPr>
          <p:cNvPr id="56" name="Rectangle 35"/>
          <p:cNvSpPr/>
          <p:nvPr/>
        </p:nvSpPr>
        <p:spPr bwMode="auto">
          <a:xfrm rot="19947095">
            <a:off x="2117170" y="2201313"/>
            <a:ext cx="1216497" cy="410227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7" name="TextBox 2"/>
          <p:cNvSpPr txBox="1"/>
          <p:nvPr/>
        </p:nvSpPr>
        <p:spPr>
          <a:xfrm>
            <a:off x="1788703" y="1546777"/>
            <a:ext cx="168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Box</a:t>
            </a:r>
          </a:p>
        </p:txBody>
      </p:sp>
      <p:sp>
        <p:nvSpPr>
          <p:cNvPr id="58" name="TextBox 32"/>
          <p:cNvSpPr txBox="1"/>
          <p:nvPr/>
        </p:nvSpPr>
        <p:spPr>
          <a:xfrm>
            <a:off x="2853011" y="2810403"/>
            <a:ext cx="1013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59" name="Rectangle 12"/>
          <p:cNvSpPr/>
          <p:nvPr/>
        </p:nvSpPr>
        <p:spPr bwMode="auto">
          <a:xfrm>
            <a:off x="4517405" y="1778866"/>
            <a:ext cx="2319915" cy="901455"/>
          </a:xfrm>
          <a:prstGeom prst="rect">
            <a:avLst/>
          </a:prstGeom>
          <a:ln w="28575">
            <a:solidFill>
              <a:schemeClr val="tx1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Feature extractor*</a:t>
            </a:r>
          </a:p>
        </p:txBody>
      </p:sp>
      <p:cxnSp>
        <p:nvCxnSpPr>
          <p:cNvPr id="60" name="Straight Arrow Connector 14"/>
          <p:cNvCxnSpPr>
            <a:endCxn id="59" idx="1"/>
          </p:cNvCxnSpPr>
          <p:nvPr/>
        </p:nvCxnSpPr>
        <p:spPr bwMode="auto">
          <a:xfrm flipV="1">
            <a:off x="3452590" y="2229591"/>
            <a:ext cx="1064815" cy="559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6"/>
          <p:cNvCxnSpPr>
            <a:stCxn id="59" idx="3"/>
            <a:endCxn id="63" idx="1"/>
          </p:cNvCxnSpPr>
          <p:nvPr/>
        </p:nvCxnSpPr>
        <p:spPr bwMode="auto">
          <a:xfrm>
            <a:off x="6837322" y="2229591"/>
            <a:ext cx="965895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63" name="Rectangle 12"/>
          <p:cNvSpPr/>
          <p:nvPr/>
        </p:nvSpPr>
        <p:spPr bwMode="auto">
          <a:xfrm>
            <a:off x="7803217" y="1778866"/>
            <a:ext cx="2019719" cy="901455"/>
          </a:xfrm>
          <a:prstGeom prst="rect">
            <a:avLst/>
          </a:prstGeom>
          <a:ln w="28575">
            <a:solidFill>
              <a:schemeClr val="tx1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Classifier (SVM)</a:t>
            </a:r>
          </a:p>
        </p:txBody>
      </p:sp>
      <p:sp>
        <p:nvSpPr>
          <p:cNvPr id="64" name="TextBox 15"/>
          <p:cNvSpPr txBox="1"/>
          <p:nvPr/>
        </p:nvSpPr>
        <p:spPr>
          <a:xfrm>
            <a:off x="10160380" y="1998758"/>
            <a:ext cx="98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</p:txBody>
      </p:sp>
      <p:cxnSp>
        <p:nvCxnSpPr>
          <p:cNvPr id="65" name="Straight Arrow Connector 16"/>
          <p:cNvCxnSpPr>
            <a:stCxn id="63" idx="3"/>
            <a:endCxn id="64" idx="1"/>
          </p:cNvCxnSpPr>
          <p:nvPr/>
        </p:nvCxnSpPr>
        <p:spPr bwMode="auto">
          <a:xfrm flipV="1">
            <a:off x="9822936" y="2229591"/>
            <a:ext cx="337444" cy="3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正方形/長方形 23"/>
          <p:cNvSpPr/>
          <p:nvPr/>
        </p:nvSpPr>
        <p:spPr>
          <a:xfrm>
            <a:off x="4239706" y="2805462"/>
            <a:ext cx="3857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*Length, Area, Intensity, … etc.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3"/>
          <p:cNvSpPr txBox="1"/>
          <p:nvPr/>
        </p:nvSpPr>
        <p:spPr>
          <a:xfrm>
            <a:off x="8529" y="6270361"/>
            <a:ext cx="1219200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/>
              <a:t>These methods classify a ship based on its appearance in image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057" y="814466"/>
            <a:ext cx="73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Hand-crafted </a:t>
            </a:r>
            <a:r>
              <a:rPr lang="en-US" sz="28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 (HCF)-based</a:t>
            </a:r>
            <a:endParaRPr lang="en-US" sz="28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4697" y="3293458"/>
            <a:ext cx="85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Convolutional Neural Network (CNN)-based</a:t>
            </a:r>
          </a:p>
        </p:txBody>
      </p:sp>
      <p:sp>
        <p:nvSpPr>
          <p:cNvPr id="31" name="正方形/長方形 3"/>
          <p:cNvSpPr/>
          <p:nvPr/>
        </p:nvSpPr>
        <p:spPr>
          <a:xfrm>
            <a:off x="6423080" y="5409250"/>
            <a:ext cx="58600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Sharma et al.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dirty="0" smtClean="0">
                <a:latin typeface="Arial" panose="020B0604020202020204" pitchFamily="34" charset="0"/>
                <a:cs typeface="Arial" panose="020B0604020202020204" pitchFamily="34" charset="0"/>
              </a:rPr>
              <a:t>Comparative Analysis of feature extraction approaches for ship classification in moderate resolution SAR imagery, IEEE IGARSS 2018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3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3970</TotalTime>
  <Words>2076</Words>
  <Application>Microsoft Office PowerPoint</Application>
  <PresentationFormat>Widescreen</PresentationFormat>
  <Paragraphs>657</Paragraphs>
  <Slides>44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-apple-system</vt:lpstr>
      <vt:lpstr>メイリオ</vt:lpstr>
      <vt:lpstr>ＭＳ Ｐゴシック</vt:lpstr>
      <vt:lpstr>Arial</vt:lpstr>
      <vt:lpstr>Calibri</vt:lpstr>
      <vt:lpstr>Calibri Light</vt:lpstr>
      <vt:lpstr>Cambria Math</vt:lpstr>
      <vt:lpstr>Times New Roman</vt:lpstr>
      <vt:lpstr>Verdana</vt:lpstr>
      <vt:lpstr>Wingdings</vt:lpstr>
      <vt:lpstr>Office Theme</vt:lpstr>
      <vt:lpstr>Overview of Projects and Rakuten Case Study</vt:lpstr>
      <vt:lpstr>About Me</vt:lpstr>
      <vt:lpstr>Career Interests</vt:lpstr>
      <vt:lpstr>Overview of My Projects</vt:lpstr>
      <vt:lpstr>Contents</vt:lpstr>
      <vt:lpstr>Contents</vt:lpstr>
      <vt:lpstr>Motivation</vt:lpstr>
      <vt:lpstr>Ship Classification from Space</vt:lpstr>
      <vt:lpstr>Conventional Methods </vt:lpstr>
      <vt:lpstr>Problem</vt:lpstr>
      <vt:lpstr>Proposed Method</vt:lpstr>
      <vt:lpstr>Experiments</vt:lpstr>
      <vt:lpstr>Results</vt:lpstr>
      <vt:lpstr>Demo Example</vt:lpstr>
      <vt:lpstr>Contents</vt:lpstr>
      <vt:lpstr>Motivation</vt:lpstr>
      <vt:lpstr>Conventional Method</vt:lpstr>
      <vt:lpstr>Problem</vt:lpstr>
      <vt:lpstr>Solution</vt:lpstr>
      <vt:lpstr>Proposed Method</vt:lpstr>
      <vt:lpstr>Experiments : Parking Lot Monitoring</vt:lpstr>
      <vt:lpstr>Result [1/2] : f-measure</vt:lpstr>
      <vt:lpstr>Result [2/2] : Change Maps</vt:lpstr>
      <vt:lpstr>Result [2/2] : Change Maps</vt:lpstr>
      <vt:lpstr>Contents</vt:lpstr>
      <vt:lpstr>Current Work: Improving Proposed Network</vt:lpstr>
      <vt:lpstr>Multitask Siamese Network</vt:lpstr>
      <vt:lpstr>Contents</vt:lpstr>
      <vt:lpstr>Collaboration Activities</vt:lpstr>
      <vt:lpstr>Contents</vt:lpstr>
      <vt:lpstr>Motivation</vt:lpstr>
      <vt:lpstr>Brain tumor and its types</vt:lpstr>
      <vt:lpstr>Role of MRI images</vt:lpstr>
      <vt:lpstr>Challenges in MRI-based Brain Tumor Segmentation</vt:lpstr>
      <vt:lpstr>Challenges in MRI-based Brain Tumor Segmentation</vt:lpstr>
      <vt:lpstr>Challenges in MRI-based Brain Tumor Segmentation</vt:lpstr>
      <vt:lpstr>MRI Pre-processing</vt:lpstr>
      <vt:lpstr>Challenges in MRI-based Brain Tumor Segmentation</vt:lpstr>
      <vt:lpstr>Challenges in MRI-based Brain Tumor Segmentation</vt:lpstr>
      <vt:lpstr>Proposed Solution</vt:lpstr>
      <vt:lpstr>Experimental Set-up for Evaluation</vt:lpstr>
      <vt:lpstr>Future Directions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0000016446351</dc:creator>
  <cp:lastModifiedBy>0000016446351</cp:lastModifiedBy>
  <cp:revision>254</cp:revision>
  <dcterms:created xsi:type="dcterms:W3CDTF">2019-08-06T09:58:54Z</dcterms:created>
  <dcterms:modified xsi:type="dcterms:W3CDTF">2019-08-21T02:07:32Z</dcterms:modified>
</cp:coreProperties>
</file>